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5844E95-3261-4F1E-9693-9A04496A9273}" type="datetimeFigureOut">
              <a:rPr lang="en-IN" smtClean="0"/>
              <a:pPr/>
              <a:t>08-04-2020</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62C0B97D-E107-411D-97DA-B55EB8F1DDE5}"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844E95-3261-4F1E-9693-9A04496A9273}" type="datetimeFigureOut">
              <a:rPr lang="en-IN" smtClean="0"/>
              <a:pPr/>
              <a:t>08-04-2020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2C0B97D-E107-411D-97DA-B55EB8F1DDE5}"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844E95-3261-4F1E-9693-9A04496A9273}" type="datetimeFigureOut">
              <a:rPr lang="en-IN" smtClean="0"/>
              <a:pPr/>
              <a:t>08-04-2020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2C0B97D-E107-411D-97DA-B55EB8F1DDE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844E95-3261-4F1E-9693-9A04496A9273}" type="datetimeFigureOut">
              <a:rPr lang="en-IN" smtClean="0"/>
              <a:pPr/>
              <a:t>08-04-2020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2C0B97D-E107-411D-97DA-B55EB8F1DDE5}"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5844E95-3261-4F1E-9693-9A04496A9273}" type="datetimeFigureOut">
              <a:rPr lang="en-IN" smtClean="0"/>
              <a:pPr/>
              <a:t>08-04-2020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2C0B97D-E107-411D-97DA-B55EB8F1DDE5}"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5844E95-3261-4F1E-9693-9A04496A9273}" type="datetimeFigureOut">
              <a:rPr lang="en-IN" smtClean="0"/>
              <a:pPr/>
              <a:t>08-04-2020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2C0B97D-E107-411D-97DA-B55EB8F1DDE5}"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5844E95-3261-4F1E-9693-9A04496A9273}" type="datetimeFigureOut">
              <a:rPr lang="en-IN" smtClean="0"/>
              <a:pPr/>
              <a:t>08-04-2020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2C0B97D-E107-411D-97DA-B55EB8F1DDE5}"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5844E95-3261-4F1E-9693-9A04496A9273}" type="datetimeFigureOut">
              <a:rPr lang="en-IN" smtClean="0"/>
              <a:pPr/>
              <a:t>08-04-2020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2C0B97D-E107-411D-97DA-B55EB8F1DDE5}"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844E95-3261-4F1E-9693-9A04496A9273}" type="datetimeFigureOut">
              <a:rPr lang="en-IN" smtClean="0"/>
              <a:pPr/>
              <a:t>08-04-2020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2C0B97D-E107-411D-97DA-B55EB8F1DDE5}"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5844E95-3261-4F1E-9693-9A04496A9273}" type="datetimeFigureOut">
              <a:rPr lang="en-IN" smtClean="0"/>
              <a:pPr/>
              <a:t>08-04-2020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2C0B97D-E107-411D-97DA-B55EB8F1DDE5}"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5844E95-3261-4F1E-9693-9A04496A9273}" type="datetimeFigureOut">
              <a:rPr lang="en-IN" smtClean="0"/>
              <a:pPr/>
              <a:t>08-04-2020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62C0B97D-E107-411D-97DA-B55EB8F1DDE5}"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5844E95-3261-4F1E-9693-9A04496A9273}" type="datetimeFigureOut">
              <a:rPr lang="en-IN" smtClean="0"/>
              <a:pPr/>
              <a:t>08-04-2020</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2C0B97D-E107-411D-97DA-B55EB8F1DDE5}"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VIII/</a:t>
            </a:r>
            <a:r>
              <a:rPr lang="en-US" dirty="0" err="1" smtClean="0"/>
              <a:t>S.Sc</a:t>
            </a:r>
            <a:r>
              <a:rPr lang="en-US" dirty="0" smtClean="0"/>
              <a:t>/History</a:t>
            </a:r>
            <a:br>
              <a:rPr lang="en-US" dirty="0" smtClean="0"/>
            </a:br>
            <a:r>
              <a:rPr lang="en-US" dirty="0" smtClean="0"/>
              <a:t>Chp-1</a:t>
            </a:r>
            <a:endParaRPr lang="en-IN" dirty="0"/>
          </a:p>
        </p:txBody>
      </p:sp>
      <p:sp>
        <p:nvSpPr>
          <p:cNvPr id="3" name="Subtitle 2"/>
          <p:cNvSpPr>
            <a:spLocks noGrp="1"/>
          </p:cNvSpPr>
          <p:nvPr>
            <p:ph type="subTitle" idx="1"/>
          </p:nvPr>
        </p:nvSpPr>
        <p:spPr>
          <a:xfrm>
            <a:off x="3707904" y="3573016"/>
            <a:ext cx="5114778" cy="2985480"/>
          </a:xfrm>
        </p:spPr>
        <p:txBody>
          <a:bodyPr>
            <a:normAutofit/>
          </a:bodyPr>
          <a:lstStyle/>
          <a:p>
            <a:r>
              <a:rPr lang="en-US" dirty="0" smtClean="0"/>
              <a:t>THE MODERN PERIOD</a:t>
            </a:r>
          </a:p>
          <a:p>
            <a:endPar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endPar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endPar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r>
              <a:rPr lang="en-US" dirty="0" smtClean="0"/>
              <a:t>By Ms </a:t>
            </a:r>
            <a:r>
              <a:rPr lang="en-US" dirty="0" err="1" smtClean="0"/>
              <a:t>Sujata</a:t>
            </a:r>
            <a:r>
              <a:rPr lang="en-US" dirty="0" smtClean="0"/>
              <a:t> </a:t>
            </a:r>
            <a:r>
              <a:rPr lang="en-US" dirty="0" err="1" smtClean="0"/>
              <a:t>Nayak</a:t>
            </a:r>
            <a:r>
              <a:rPr lang="en-US" dirty="0" smtClean="0"/>
              <a:t> [</a:t>
            </a:r>
            <a:r>
              <a:rPr lang="en-US" dirty="0" err="1" smtClean="0"/>
              <a:t>S.Sc</a:t>
            </a:r>
            <a:r>
              <a:rPr lang="en-US" dirty="0" smtClean="0"/>
              <a:t> dept.]</a:t>
            </a:r>
          </a:p>
          <a:p>
            <a:r>
              <a:rPr lang="en-US" dirty="0" smtClean="0"/>
              <a:t>D.A.V Public School , </a:t>
            </a:r>
            <a:r>
              <a:rPr lang="en-US" dirty="0" err="1" smtClean="0"/>
              <a:t>Berhampur</a:t>
            </a:r>
            <a:r>
              <a:rPr lang="en-US" dirty="0" smtClean="0"/>
              <a:t>.</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064896" cy="476672"/>
          </a:xfrm>
        </p:spPr>
        <p:txBody>
          <a:bodyPr>
            <a:noAutofit/>
          </a:bodyPr>
          <a:lstStyle/>
          <a:p>
            <a:pPr algn="ctr"/>
            <a:r>
              <a:rPr lang="en-US" sz="2800" b="1" dirty="0" smtClean="0"/>
              <a:t>Pictures related to sources of modern India.</a:t>
            </a:r>
            <a:endParaRPr lang="en-IN" sz="2800" b="1" dirty="0"/>
          </a:p>
        </p:txBody>
      </p:sp>
      <p:pic>
        <p:nvPicPr>
          <p:cNvPr id="4" name="Content Placeholder 3" descr="gateway-india-mumbai-gateway-india-arch-monument-built-th-century-mumbai-india-monument-was-138091856.jpg"/>
          <p:cNvPicPr>
            <a:picLocks noGrp="1" noChangeAspect="1"/>
          </p:cNvPicPr>
          <p:nvPr>
            <p:ph idx="1"/>
          </p:nvPr>
        </p:nvPicPr>
        <p:blipFill>
          <a:blip r:embed="rId2" cstate="print"/>
          <a:stretch>
            <a:fillRect/>
          </a:stretch>
        </p:blipFill>
        <p:spPr>
          <a:xfrm>
            <a:off x="395536" y="620688"/>
            <a:ext cx="3816424" cy="1872208"/>
          </a:xfrm>
        </p:spPr>
      </p:pic>
      <p:pic>
        <p:nvPicPr>
          <p:cNvPr id="5" name="Picture 4" descr="images (1).jpg"/>
          <p:cNvPicPr>
            <a:picLocks noChangeAspect="1"/>
          </p:cNvPicPr>
          <p:nvPr/>
        </p:nvPicPr>
        <p:blipFill>
          <a:blip r:embed="rId3" cstate="print"/>
          <a:stretch>
            <a:fillRect/>
          </a:stretch>
        </p:blipFill>
        <p:spPr>
          <a:xfrm>
            <a:off x="395536" y="2852936"/>
            <a:ext cx="2880320" cy="1916722"/>
          </a:xfrm>
          <a:prstGeom prst="rect">
            <a:avLst/>
          </a:prstGeom>
        </p:spPr>
      </p:pic>
      <p:pic>
        <p:nvPicPr>
          <p:cNvPr id="6" name="Picture 5" descr="kolkata-victoria-memorial-148325468512-orijgp.jpg"/>
          <p:cNvPicPr>
            <a:picLocks noChangeAspect="1"/>
          </p:cNvPicPr>
          <p:nvPr/>
        </p:nvPicPr>
        <p:blipFill>
          <a:blip r:embed="rId4" cstate="print"/>
          <a:stretch>
            <a:fillRect/>
          </a:stretch>
        </p:blipFill>
        <p:spPr>
          <a:xfrm>
            <a:off x="4860032" y="620688"/>
            <a:ext cx="3528392" cy="1944216"/>
          </a:xfrm>
          <a:prstGeom prst="rect">
            <a:avLst/>
          </a:prstGeom>
        </p:spPr>
      </p:pic>
      <p:pic>
        <p:nvPicPr>
          <p:cNvPr id="7" name="Picture 6" descr="rajghat-samadhi-committee-raj-ghat-delhi-tourist-attraction-1eu2vug.jpg"/>
          <p:cNvPicPr>
            <a:picLocks noChangeAspect="1"/>
          </p:cNvPicPr>
          <p:nvPr/>
        </p:nvPicPr>
        <p:blipFill>
          <a:blip r:embed="rId5" cstate="print"/>
          <a:stretch>
            <a:fillRect/>
          </a:stretch>
        </p:blipFill>
        <p:spPr>
          <a:xfrm>
            <a:off x="6372200" y="2852936"/>
            <a:ext cx="2318632" cy="1944216"/>
          </a:xfrm>
          <a:prstGeom prst="rect">
            <a:avLst/>
          </a:prstGeom>
        </p:spPr>
      </p:pic>
      <p:pic>
        <p:nvPicPr>
          <p:cNvPr id="8" name="Picture 7" descr="Balgangadhar-Tilak-Newspaper.jpg"/>
          <p:cNvPicPr>
            <a:picLocks noChangeAspect="1"/>
          </p:cNvPicPr>
          <p:nvPr/>
        </p:nvPicPr>
        <p:blipFill>
          <a:blip r:embed="rId6" cstate="print"/>
          <a:stretch>
            <a:fillRect/>
          </a:stretch>
        </p:blipFill>
        <p:spPr>
          <a:xfrm>
            <a:off x="3635896" y="2852936"/>
            <a:ext cx="2232248" cy="1959309"/>
          </a:xfrm>
          <a:prstGeom prst="rect">
            <a:avLst/>
          </a:prstGeom>
        </p:spPr>
      </p:pic>
      <p:pic>
        <p:nvPicPr>
          <p:cNvPr id="9" name="Picture 8" descr="home-banner-01_1.jpg"/>
          <p:cNvPicPr>
            <a:picLocks noChangeAspect="1"/>
          </p:cNvPicPr>
          <p:nvPr/>
        </p:nvPicPr>
        <p:blipFill>
          <a:blip r:embed="rId7" cstate="print"/>
          <a:stretch>
            <a:fillRect/>
          </a:stretch>
        </p:blipFill>
        <p:spPr>
          <a:xfrm>
            <a:off x="395536" y="5085184"/>
            <a:ext cx="3528392" cy="1548486"/>
          </a:xfrm>
          <a:prstGeom prst="rect">
            <a:avLst/>
          </a:prstGeom>
        </p:spPr>
      </p:pic>
      <p:sp>
        <p:nvSpPr>
          <p:cNvPr id="10" name="Rectangle 9"/>
          <p:cNvSpPr/>
          <p:nvPr/>
        </p:nvSpPr>
        <p:spPr>
          <a:xfrm>
            <a:off x="899592" y="2492896"/>
            <a:ext cx="3071664" cy="307777"/>
          </a:xfrm>
          <a:prstGeom prst="rect">
            <a:avLst/>
          </a:prstGeom>
          <a:noFill/>
        </p:spPr>
        <p:txBody>
          <a:bodyPr wrap="square" lIns="91440" tIns="45720" rIns="91440" bIns="45720">
            <a:spAutoFit/>
          </a:bodyPr>
          <a:lstStyle/>
          <a:p>
            <a:pPr algn="ctr"/>
            <a:r>
              <a:rPr lang="en-US"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GATEWAY OF INDIA</a:t>
            </a:r>
            <a:endParaRPr lang="en-US" sz="1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1" name="Rectangle 10"/>
          <p:cNvSpPr/>
          <p:nvPr/>
        </p:nvSpPr>
        <p:spPr>
          <a:xfrm>
            <a:off x="5868144" y="2564904"/>
            <a:ext cx="2123722" cy="307777"/>
          </a:xfrm>
          <a:prstGeom prst="rect">
            <a:avLst/>
          </a:prstGeom>
          <a:noFill/>
        </p:spPr>
        <p:txBody>
          <a:bodyPr wrap="none" lIns="91440" tIns="45720" rIns="91440" bIns="45720">
            <a:spAutoFit/>
          </a:bodyPr>
          <a:lstStyle/>
          <a:p>
            <a:pPr algn="ctr"/>
            <a:r>
              <a:rPr lang="en-US" sz="1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VICTORIA MEMORIAL</a:t>
            </a:r>
            <a:endParaRPr lang="en-US" sz="1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2" name="Rectangle 11"/>
          <p:cNvSpPr/>
          <p:nvPr/>
        </p:nvSpPr>
        <p:spPr>
          <a:xfrm>
            <a:off x="899592" y="4725144"/>
            <a:ext cx="2059218" cy="307777"/>
          </a:xfrm>
          <a:prstGeom prst="rect">
            <a:avLst/>
          </a:prstGeom>
          <a:noFill/>
        </p:spPr>
        <p:txBody>
          <a:bodyPr wrap="none" lIns="91440" tIns="45720" rIns="91440" bIns="45720">
            <a:spAutoFit/>
          </a:bodyPr>
          <a:lstStyle/>
          <a:p>
            <a:pPr algn="ctr"/>
            <a:r>
              <a:rPr lang="en-US" sz="1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VICTORIA TERMINUS</a:t>
            </a:r>
            <a:endParaRPr lang="en-US" sz="1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3" name="Rectangle 12"/>
          <p:cNvSpPr/>
          <p:nvPr/>
        </p:nvSpPr>
        <p:spPr>
          <a:xfrm>
            <a:off x="3326223" y="4797152"/>
            <a:ext cx="2736648" cy="307777"/>
          </a:xfrm>
          <a:prstGeom prst="rect">
            <a:avLst/>
          </a:prstGeom>
          <a:noFill/>
        </p:spPr>
        <p:txBody>
          <a:bodyPr wrap="none" lIns="91440" tIns="45720" rIns="91440" bIns="45720">
            <a:spAutoFit/>
          </a:bodyPr>
          <a:lstStyle/>
          <a:p>
            <a:pPr algn="ctr"/>
            <a:r>
              <a:rPr lang="en-US" sz="1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JOURNALS DURING  BRITISH</a:t>
            </a:r>
            <a:endParaRPr lang="en-US" sz="1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4" name="Rectangle 13"/>
          <p:cNvSpPr/>
          <p:nvPr/>
        </p:nvSpPr>
        <p:spPr>
          <a:xfrm>
            <a:off x="6948264" y="4797152"/>
            <a:ext cx="1046312" cy="307777"/>
          </a:xfrm>
          <a:prstGeom prst="rect">
            <a:avLst/>
          </a:prstGeom>
          <a:noFill/>
        </p:spPr>
        <p:txBody>
          <a:bodyPr wrap="none" lIns="91440" tIns="45720" rIns="91440" bIns="45720">
            <a:spAutoFit/>
          </a:bodyPr>
          <a:lstStyle/>
          <a:p>
            <a:pPr algn="ctr"/>
            <a:r>
              <a:rPr lang="en-US" sz="1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RAJ GHAT</a:t>
            </a:r>
            <a:endParaRPr lang="en-US" sz="1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5" name="Rectangle 14"/>
          <p:cNvSpPr/>
          <p:nvPr/>
        </p:nvSpPr>
        <p:spPr>
          <a:xfrm>
            <a:off x="4139952" y="5661248"/>
            <a:ext cx="2267544" cy="307777"/>
          </a:xfrm>
          <a:prstGeom prst="rect">
            <a:avLst/>
          </a:prstGeom>
          <a:noFill/>
        </p:spPr>
        <p:txBody>
          <a:bodyPr wrap="none" lIns="91440" tIns="45720" rIns="91440" bIns="45720">
            <a:spAutoFit/>
          </a:bodyPr>
          <a:lstStyle/>
          <a:p>
            <a:pPr algn="ctr"/>
            <a:r>
              <a:rPr lang="en-US" sz="1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RASHTRAPATI BHAWAN</a:t>
            </a:r>
            <a:endParaRPr lang="en-US" sz="1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4664"/>
          </a:xfrm>
        </p:spPr>
        <p:txBody>
          <a:bodyPr>
            <a:normAutofit fontScale="90000"/>
          </a:bodyPr>
          <a:lstStyle/>
          <a:p>
            <a:r>
              <a:rPr lang="en-US" sz="2800" dirty="0" smtClean="0"/>
              <a:t>Extra </a:t>
            </a:r>
            <a:r>
              <a:rPr lang="en-US" sz="2800" dirty="0" smtClean="0"/>
              <a:t>Questions :</a:t>
            </a:r>
            <a:endParaRPr lang="en-IN" sz="2800" dirty="0"/>
          </a:p>
        </p:txBody>
      </p:sp>
      <p:sp>
        <p:nvSpPr>
          <p:cNvPr id="3" name="Content Placeholder 2"/>
          <p:cNvSpPr>
            <a:spLocks noGrp="1"/>
          </p:cNvSpPr>
          <p:nvPr>
            <p:ph idx="1"/>
          </p:nvPr>
        </p:nvSpPr>
        <p:spPr>
          <a:xfrm>
            <a:off x="457200" y="836712"/>
            <a:ext cx="7239000" cy="5619024"/>
          </a:xfrm>
        </p:spPr>
        <p:txBody>
          <a:bodyPr>
            <a:normAutofit fontScale="55000" lnSpcReduction="20000"/>
          </a:bodyPr>
          <a:lstStyle/>
          <a:p>
            <a:pPr lvl="0"/>
            <a:r>
              <a:rPr lang="en-IN" sz="2700" b="1" dirty="0" smtClean="0"/>
              <a:t>Name any two major events of 20</a:t>
            </a:r>
            <a:r>
              <a:rPr lang="en-IN" sz="2700" b="1" baseline="30000" dirty="0" smtClean="0"/>
              <a:t>th</a:t>
            </a:r>
            <a:r>
              <a:rPr lang="en-IN" sz="2700" b="1" dirty="0" smtClean="0"/>
              <a:t> Century.</a:t>
            </a:r>
          </a:p>
          <a:p>
            <a:r>
              <a:rPr lang="en-IN" sz="2700" b="1" dirty="0" err="1" smtClean="0"/>
              <a:t>Ans</a:t>
            </a:r>
            <a:r>
              <a:rPr lang="en-IN" sz="2700" b="1" dirty="0" smtClean="0"/>
              <a:t>: Partition of Bengal 1905, Quit India Movement 1942</a:t>
            </a:r>
          </a:p>
          <a:p>
            <a:pPr lvl="0"/>
            <a:r>
              <a:rPr lang="en-IN" sz="2700" b="1" dirty="0" smtClean="0"/>
              <a:t>Modern period of Indian History began in the _______________?</a:t>
            </a:r>
          </a:p>
          <a:p>
            <a:r>
              <a:rPr lang="en-IN" sz="2700" b="1" dirty="0" err="1" smtClean="0"/>
              <a:t>Ans</a:t>
            </a:r>
            <a:r>
              <a:rPr lang="en-IN" sz="2700" b="1" dirty="0" smtClean="0"/>
              <a:t>: 18</a:t>
            </a:r>
            <a:r>
              <a:rPr lang="en-IN" sz="2700" b="1" baseline="30000" dirty="0" smtClean="0"/>
              <a:t>th</a:t>
            </a:r>
            <a:r>
              <a:rPr lang="en-IN" sz="2700" b="1" dirty="0" smtClean="0"/>
              <a:t> Century</a:t>
            </a:r>
          </a:p>
          <a:p>
            <a:pPr lvl="0"/>
            <a:r>
              <a:rPr lang="en-IN" sz="2700" b="1" dirty="0" smtClean="0"/>
              <a:t> Name any two books with the writers written during modern period.</a:t>
            </a:r>
          </a:p>
          <a:p>
            <a:r>
              <a:rPr lang="en-IN" sz="2700" b="1" dirty="0" err="1" smtClean="0"/>
              <a:t>Ans</a:t>
            </a:r>
            <a:r>
              <a:rPr lang="en-IN" sz="2700" b="1" dirty="0" smtClean="0"/>
              <a:t>: </a:t>
            </a:r>
            <a:r>
              <a:rPr lang="en-IN" sz="2700" b="1" dirty="0" err="1" smtClean="0"/>
              <a:t>Anand</a:t>
            </a:r>
            <a:r>
              <a:rPr lang="en-IN" sz="2700" b="1" dirty="0" smtClean="0"/>
              <a:t> Math by </a:t>
            </a:r>
            <a:r>
              <a:rPr lang="en-IN" sz="2700" b="1" dirty="0" err="1" smtClean="0"/>
              <a:t>Bankim</a:t>
            </a:r>
            <a:r>
              <a:rPr lang="en-IN" sz="2700" b="1" dirty="0" smtClean="0"/>
              <a:t> Chandra, Unhappy Indians by </a:t>
            </a:r>
            <a:r>
              <a:rPr lang="en-IN" sz="2700" b="1" dirty="0" err="1" smtClean="0"/>
              <a:t>lala</a:t>
            </a:r>
            <a:r>
              <a:rPr lang="en-IN" sz="2700" b="1" dirty="0" smtClean="0"/>
              <a:t> </a:t>
            </a:r>
            <a:r>
              <a:rPr lang="en-IN" sz="2700" b="1" dirty="0" err="1" smtClean="0"/>
              <a:t>Lajpat</a:t>
            </a:r>
            <a:r>
              <a:rPr lang="en-IN" sz="2700" b="1" dirty="0" smtClean="0"/>
              <a:t> Roy.</a:t>
            </a:r>
          </a:p>
          <a:p>
            <a:pPr lvl="0"/>
            <a:r>
              <a:rPr lang="en-IN" sz="2700" b="1" dirty="0" smtClean="0"/>
              <a:t>“Freedom is my Birth Right” who gave this historic slogan?</a:t>
            </a:r>
          </a:p>
          <a:p>
            <a:r>
              <a:rPr lang="en-IN" sz="2700" b="1" dirty="0" err="1" smtClean="0"/>
              <a:t>Ans</a:t>
            </a:r>
            <a:r>
              <a:rPr lang="en-IN" sz="2700" b="1" dirty="0" smtClean="0"/>
              <a:t>: Bal </a:t>
            </a:r>
            <a:r>
              <a:rPr lang="en-IN" sz="2700" b="1" dirty="0" err="1" smtClean="0"/>
              <a:t>Gangadhar</a:t>
            </a:r>
            <a:r>
              <a:rPr lang="en-IN" sz="2700" b="1" dirty="0" smtClean="0"/>
              <a:t> </a:t>
            </a:r>
            <a:r>
              <a:rPr lang="en-IN" sz="2700" b="1" dirty="0" err="1" smtClean="0"/>
              <a:t>Tilak</a:t>
            </a:r>
            <a:endParaRPr lang="en-IN" sz="2700" b="1" dirty="0" smtClean="0"/>
          </a:p>
          <a:p>
            <a:pPr lvl="0"/>
            <a:r>
              <a:rPr lang="en-IN" sz="2700" b="1" dirty="0" smtClean="0"/>
              <a:t>Name any two news paper which serves as the important sources of history in modern period.</a:t>
            </a:r>
          </a:p>
          <a:p>
            <a:r>
              <a:rPr lang="en-IN" sz="2700" b="1" dirty="0" err="1" smtClean="0"/>
              <a:t>Ans</a:t>
            </a:r>
            <a:r>
              <a:rPr lang="en-IN" sz="2700" b="1" dirty="0" smtClean="0"/>
              <a:t>: The London Times, Bombay Times, </a:t>
            </a:r>
            <a:r>
              <a:rPr lang="en-IN" sz="2700" b="1" dirty="0" err="1" smtClean="0"/>
              <a:t>Keshari</a:t>
            </a:r>
            <a:r>
              <a:rPr lang="en-IN" sz="2700" b="1" dirty="0" smtClean="0"/>
              <a:t> etc.</a:t>
            </a:r>
          </a:p>
          <a:p>
            <a:pPr lvl="0"/>
            <a:r>
              <a:rPr lang="en-IN" sz="2700" b="1" dirty="0" smtClean="0"/>
              <a:t>In which year British passed the Vernacular Press Act.</a:t>
            </a:r>
          </a:p>
          <a:p>
            <a:r>
              <a:rPr lang="en-IN" sz="2700" b="1" dirty="0" err="1" smtClean="0"/>
              <a:t>Ans</a:t>
            </a:r>
            <a:r>
              <a:rPr lang="en-IN" sz="2700" b="1" dirty="0" smtClean="0"/>
              <a:t>: 1878</a:t>
            </a:r>
          </a:p>
          <a:p>
            <a:pPr lvl="0"/>
            <a:r>
              <a:rPr lang="en-IN" sz="2700" b="1" dirty="0" smtClean="0"/>
              <a:t>Name any two Indian News Papers that worried the British government.</a:t>
            </a:r>
          </a:p>
          <a:p>
            <a:r>
              <a:rPr lang="en-IN" sz="2700" b="1" dirty="0" err="1" smtClean="0"/>
              <a:t>Ans</a:t>
            </a:r>
            <a:r>
              <a:rPr lang="en-IN" sz="2700" b="1" dirty="0" smtClean="0"/>
              <a:t>: </a:t>
            </a:r>
            <a:r>
              <a:rPr lang="en-IN" sz="2700" b="1" dirty="0" err="1" smtClean="0"/>
              <a:t>Somprakash</a:t>
            </a:r>
            <a:r>
              <a:rPr lang="en-IN" sz="2700" b="1" dirty="0" smtClean="0"/>
              <a:t>, </a:t>
            </a:r>
            <a:r>
              <a:rPr lang="en-IN" sz="2700" b="1" dirty="0" err="1" smtClean="0"/>
              <a:t>Sulabh</a:t>
            </a:r>
            <a:r>
              <a:rPr lang="en-IN" sz="2700" b="1" dirty="0" smtClean="0"/>
              <a:t> </a:t>
            </a:r>
            <a:r>
              <a:rPr lang="en-IN" sz="2700" b="1" dirty="0" err="1" smtClean="0"/>
              <a:t>Samachar</a:t>
            </a:r>
            <a:endParaRPr lang="en-IN" sz="2700" b="1" dirty="0" smtClean="0"/>
          </a:p>
          <a:p>
            <a:pPr lvl="0"/>
            <a:r>
              <a:rPr lang="en-IN" sz="2700" b="1" dirty="0" smtClean="0"/>
              <a:t>What was the main purpose of the passing of Vernacular Press Act?</a:t>
            </a:r>
          </a:p>
          <a:p>
            <a:r>
              <a:rPr lang="en-IN" sz="2700" b="1" dirty="0" err="1" smtClean="0"/>
              <a:t>Ans</a:t>
            </a:r>
            <a:r>
              <a:rPr lang="en-IN" sz="2700" b="1" dirty="0" smtClean="0"/>
              <a:t>: To repress the Anti-Government writings and propagandas. </a:t>
            </a:r>
          </a:p>
          <a:p>
            <a:pPr lvl="0"/>
            <a:r>
              <a:rPr lang="en-IN" sz="2700" b="1" dirty="0" smtClean="0"/>
              <a:t>Name any two buildings which tell us the tales of the Modern India.</a:t>
            </a:r>
          </a:p>
          <a:p>
            <a:r>
              <a:rPr lang="en-IN" sz="2700" b="1" dirty="0" err="1" smtClean="0"/>
              <a:t>Ans</a:t>
            </a:r>
            <a:r>
              <a:rPr lang="en-IN" sz="2700" b="1" dirty="0" smtClean="0"/>
              <a:t>: Gateway of India Mumbai, Victoria Memorial, Kolkata, </a:t>
            </a:r>
            <a:r>
              <a:rPr lang="en-IN" sz="2700" b="1" dirty="0" err="1" smtClean="0"/>
              <a:t>Rashtrapati</a:t>
            </a:r>
            <a:r>
              <a:rPr lang="en-IN" sz="2700" b="1" dirty="0" smtClean="0"/>
              <a:t> </a:t>
            </a:r>
            <a:r>
              <a:rPr lang="en-IN" sz="2700" b="1" dirty="0" err="1" smtClean="0"/>
              <a:t>Bhawan</a:t>
            </a:r>
            <a:r>
              <a:rPr lang="en-IN" sz="2700" b="1" dirty="0" smtClean="0"/>
              <a:t>, New Delhi. </a:t>
            </a:r>
          </a:p>
          <a:p>
            <a:pPr lvl="0"/>
            <a:r>
              <a:rPr lang="en-IN" sz="2700" b="1" dirty="0" smtClean="0"/>
              <a:t>Where can we see the biggest collection of Gandhi </a:t>
            </a:r>
            <a:r>
              <a:rPr lang="en-IN" sz="2700" b="1" dirty="0" err="1" smtClean="0"/>
              <a:t>ji</a:t>
            </a:r>
            <a:r>
              <a:rPr lang="en-IN" sz="2700" b="1" dirty="0" smtClean="0"/>
              <a:t>.</a:t>
            </a:r>
          </a:p>
          <a:p>
            <a:r>
              <a:rPr lang="en-IN" sz="2700" b="1" dirty="0" err="1" smtClean="0"/>
              <a:t>Ans</a:t>
            </a:r>
            <a:r>
              <a:rPr lang="en-IN" sz="2700" b="1" dirty="0" smtClean="0"/>
              <a:t>: Gandhi </a:t>
            </a:r>
            <a:r>
              <a:rPr lang="en-IN" sz="2700" b="1" dirty="0" err="1" smtClean="0"/>
              <a:t>Smriti</a:t>
            </a:r>
            <a:r>
              <a:rPr lang="en-IN" sz="2700" b="1" dirty="0" smtClean="0"/>
              <a:t> at </a:t>
            </a:r>
            <a:r>
              <a:rPr lang="en-IN" sz="2700" b="1" dirty="0" err="1" smtClean="0"/>
              <a:t>Rajghat</a:t>
            </a:r>
            <a:r>
              <a:rPr lang="en-IN" sz="2700" b="1" dirty="0" smtClean="0"/>
              <a:t>, New Delhi</a:t>
            </a:r>
          </a:p>
          <a:p>
            <a:pPr>
              <a:buNone/>
            </a:pP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1143000"/>
          </a:xfrm>
        </p:spPr>
        <p:txBody>
          <a:bodyPr/>
          <a:lstStyle/>
          <a:p>
            <a:r>
              <a:rPr lang="en-US" dirty="0" smtClean="0"/>
              <a:t>The </a:t>
            </a:r>
            <a:r>
              <a:rPr lang="en-US" dirty="0" smtClean="0"/>
              <a:t>Modern India</a:t>
            </a:r>
            <a:endParaRPr lang="en-IN" dirty="0"/>
          </a:p>
        </p:txBody>
      </p:sp>
      <p:sp>
        <p:nvSpPr>
          <p:cNvPr id="3" name="Content Placeholder 2"/>
          <p:cNvSpPr>
            <a:spLocks noGrp="1"/>
          </p:cNvSpPr>
          <p:nvPr>
            <p:ph idx="1"/>
          </p:nvPr>
        </p:nvSpPr>
        <p:spPr>
          <a:xfrm>
            <a:off x="457200" y="1500174"/>
            <a:ext cx="8229600" cy="4824426"/>
          </a:xfrm>
        </p:spPr>
        <p:txBody>
          <a:bodyPr>
            <a:noAutofit/>
          </a:bodyPr>
          <a:lstStyle/>
          <a:p>
            <a:pPr algn="just">
              <a:buFont typeface="Wingdings" pitchFamily="2" charset="2"/>
              <a:buChar char="v"/>
            </a:pPr>
            <a:r>
              <a:rPr lang="en-US" sz="1600" b="1" dirty="0" smtClean="0">
                <a:latin typeface="+mj-lt"/>
              </a:rPr>
              <a:t>Modern period of Indian History began in the 18</a:t>
            </a:r>
            <a:r>
              <a:rPr lang="en-US" sz="1600" b="1" baseline="30000" dirty="0" smtClean="0">
                <a:latin typeface="+mj-lt"/>
              </a:rPr>
              <a:t>th</a:t>
            </a:r>
            <a:r>
              <a:rPr lang="en-US" sz="1600" b="1" dirty="0" smtClean="0">
                <a:latin typeface="+mj-lt"/>
              </a:rPr>
              <a:t> century after the death of </a:t>
            </a:r>
            <a:r>
              <a:rPr lang="en-US" sz="1600" b="1" dirty="0" err="1" smtClean="0">
                <a:latin typeface="+mj-lt"/>
              </a:rPr>
              <a:t>Mughal</a:t>
            </a:r>
            <a:r>
              <a:rPr lang="en-US" sz="1600" b="1" dirty="0" smtClean="0">
                <a:latin typeface="+mj-lt"/>
              </a:rPr>
              <a:t> Emperor Aurangzeb in 1707 A.D.</a:t>
            </a:r>
          </a:p>
          <a:p>
            <a:pPr algn="just">
              <a:buFont typeface="Wingdings" pitchFamily="2" charset="2"/>
              <a:buChar char="v"/>
            </a:pPr>
            <a:r>
              <a:rPr lang="en-US" sz="1600" b="1" dirty="0" smtClean="0">
                <a:latin typeface="+mj-lt"/>
              </a:rPr>
              <a:t>The crumbling of old system gave place to new ideas and many new powers emerged on the political scene of India.</a:t>
            </a:r>
          </a:p>
          <a:p>
            <a:pPr algn="just">
              <a:buFont typeface="Wingdings" pitchFamily="2" charset="2"/>
              <a:buChar char="v"/>
            </a:pPr>
            <a:r>
              <a:rPr lang="en-US" sz="1600" b="1" dirty="0" smtClean="0">
                <a:latin typeface="+mj-lt"/>
              </a:rPr>
              <a:t>With the coming of Europeans to India during this period ,India was exploited politically, socially, economically and culturally.</a:t>
            </a:r>
          </a:p>
          <a:p>
            <a:pPr algn="just">
              <a:buFont typeface="Wingdings" pitchFamily="2" charset="2"/>
              <a:buChar char="v"/>
            </a:pPr>
            <a:r>
              <a:rPr lang="en-US" sz="1600" b="1" dirty="0" smtClean="0">
                <a:latin typeface="+mj-lt"/>
              </a:rPr>
              <a:t>British established East India Company as a trading company and took the advantage of the political instability and gradually took over the control of a large part of India.</a:t>
            </a:r>
          </a:p>
          <a:p>
            <a:pPr algn="just">
              <a:buFont typeface="Wingdings" pitchFamily="2" charset="2"/>
              <a:buChar char="v"/>
            </a:pPr>
            <a:r>
              <a:rPr lang="en-US" sz="1600" b="1" dirty="0" smtClean="0">
                <a:latin typeface="+mj-lt"/>
              </a:rPr>
              <a:t>The 19</a:t>
            </a:r>
            <a:r>
              <a:rPr lang="en-US" sz="1600" b="1" baseline="30000" dirty="0" smtClean="0">
                <a:latin typeface="+mj-lt"/>
              </a:rPr>
              <a:t>th</a:t>
            </a:r>
            <a:r>
              <a:rPr lang="en-US" sz="1600" b="1" dirty="0" smtClean="0">
                <a:latin typeface="+mj-lt"/>
              </a:rPr>
              <a:t> century witnessed various measures adopted by the Company to extend and consolidate its control over India like military action  , introduction of railways ,postal service , passing acts etc.</a:t>
            </a:r>
          </a:p>
          <a:p>
            <a:pPr algn="just">
              <a:buFont typeface="Wingdings" pitchFamily="2" charset="2"/>
              <a:buChar char="v"/>
            </a:pPr>
            <a:r>
              <a:rPr lang="en-US" sz="1600" b="1" dirty="0" smtClean="0">
                <a:latin typeface="+mj-lt"/>
              </a:rPr>
              <a:t>The Revolt of 1857 was a major event but the colonial power suppressed it ruthlessly. In 1858 the power went in to the hands of British Crown.</a:t>
            </a:r>
          </a:p>
          <a:p>
            <a:pPr algn="just">
              <a:buFont typeface="Wingdings" pitchFamily="2" charset="2"/>
              <a:buChar char="v"/>
            </a:pPr>
            <a:r>
              <a:rPr lang="en-US" sz="1600" b="1" dirty="0" smtClean="0">
                <a:latin typeface="+mj-lt"/>
              </a:rPr>
              <a:t>The discontentment against the colonial power strengthened the National Movement . The establishment of Indian National Congress in 1885 had far reaching effects.</a:t>
            </a:r>
          </a:p>
          <a:p>
            <a:pPr algn="just">
              <a:buFont typeface="Wingdings" pitchFamily="2" charset="2"/>
              <a:buChar char="v"/>
            </a:pPr>
            <a:r>
              <a:rPr lang="en-US" sz="1600" b="1" dirty="0" smtClean="0">
                <a:latin typeface="+mj-lt"/>
              </a:rPr>
              <a:t>Some major events of 20</a:t>
            </a:r>
            <a:r>
              <a:rPr lang="en-US" sz="1600" b="1" baseline="30000" dirty="0" smtClean="0">
                <a:latin typeface="+mj-lt"/>
              </a:rPr>
              <a:t>th</a:t>
            </a:r>
            <a:r>
              <a:rPr lang="en-US" sz="1600" b="1" dirty="0" smtClean="0">
                <a:latin typeface="+mj-lt"/>
              </a:rPr>
              <a:t> century were The Partition of Bengal (1905), Home Rule League, </a:t>
            </a:r>
            <a:r>
              <a:rPr lang="en-US" sz="1600" b="1" dirty="0" err="1" smtClean="0">
                <a:latin typeface="+mj-lt"/>
              </a:rPr>
              <a:t>Jallianwala</a:t>
            </a:r>
            <a:r>
              <a:rPr lang="en-US" sz="1600" b="1" dirty="0" smtClean="0">
                <a:latin typeface="+mj-lt"/>
              </a:rPr>
              <a:t> </a:t>
            </a:r>
            <a:r>
              <a:rPr lang="en-US" sz="1600" b="1" dirty="0" err="1" smtClean="0">
                <a:latin typeface="+mj-lt"/>
              </a:rPr>
              <a:t>Bagh</a:t>
            </a:r>
            <a:r>
              <a:rPr lang="en-US" sz="1600" b="1" dirty="0" smtClean="0">
                <a:latin typeface="+mj-lt"/>
              </a:rPr>
              <a:t> Massacre, etc.  </a:t>
            </a:r>
          </a:p>
          <a:p>
            <a:pPr algn="just">
              <a:buFont typeface="Wingdings" pitchFamily="2" charset="2"/>
              <a:buChar char="v"/>
            </a:pPr>
            <a:r>
              <a:rPr lang="en-US" sz="1600" b="1" dirty="0" smtClean="0">
                <a:latin typeface="+mj-lt"/>
              </a:rPr>
              <a:t> After a long struggle of almost 200 years , India was able to end the British Rule and gain independence in 1947 under the  leadership of Mahatma Gandhi and many other national leaders. Unfortunately, India was divided into two countries – India and Pakistan.  </a:t>
            </a:r>
            <a:endParaRPr lang="en-IN" sz="1600" b="1"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SOURCES OF THE INFORMATION</a:t>
            </a:r>
            <a:endParaRPr lang="en-IN" dirty="0"/>
          </a:p>
        </p:txBody>
      </p:sp>
      <p:sp>
        <p:nvSpPr>
          <p:cNvPr id="3" name="Content Placeholder 2"/>
          <p:cNvSpPr>
            <a:spLocks noGrp="1"/>
          </p:cNvSpPr>
          <p:nvPr>
            <p:ph idx="1"/>
          </p:nvPr>
        </p:nvSpPr>
        <p:spPr/>
        <p:txBody>
          <a:bodyPr>
            <a:normAutofit fontScale="85000" lnSpcReduction="20000"/>
          </a:bodyPr>
          <a:lstStyle/>
          <a:p>
            <a:r>
              <a:rPr lang="en-US" dirty="0" smtClean="0"/>
              <a:t>The things which helps in reconstructing the history are called sources </a:t>
            </a:r>
            <a:r>
              <a:rPr lang="en-US" dirty="0" err="1" smtClean="0"/>
              <a:t>eg.old</a:t>
            </a:r>
            <a:r>
              <a:rPr lang="en-US" dirty="0" smtClean="0"/>
              <a:t> buildings , inscriptions etc.</a:t>
            </a:r>
          </a:p>
          <a:p>
            <a:r>
              <a:rPr lang="en-US" dirty="0" smtClean="0"/>
              <a:t>Old buildings , artifacts , inscriptions , books , coins etc .helps in reconstructing the ancient and medieval period</a:t>
            </a:r>
          </a:p>
          <a:p>
            <a:r>
              <a:rPr lang="en-US" dirty="0" smtClean="0"/>
              <a:t>The sources of Modern India are preserved in the archives .</a:t>
            </a:r>
          </a:p>
          <a:p>
            <a:r>
              <a:rPr lang="en-US" dirty="0" smtClean="0"/>
              <a:t>They are-</a:t>
            </a:r>
          </a:p>
          <a:p>
            <a:r>
              <a:rPr lang="en-US" dirty="0" smtClean="0"/>
              <a:t>British documents</a:t>
            </a:r>
          </a:p>
          <a:p>
            <a:r>
              <a:rPr lang="en-US" dirty="0" smtClean="0"/>
              <a:t>Books</a:t>
            </a:r>
          </a:p>
          <a:p>
            <a:r>
              <a:rPr lang="en-US" dirty="0" smtClean="0"/>
              <a:t>Letters , writings , speeches etc.</a:t>
            </a:r>
          </a:p>
          <a:p>
            <a:r>
              <a:rPr lang="en-US" dirty="0" smtClean="0"/>
              <a:t>News papers</a:t>
            </a:r>
          </a:p>
          <a:p>
            <a:r>
              <a:rPr lang="en-US" dirty="0" smtClean="0"/>
              <a:t>Administrative reports of the Govt.</a:t>
            </a:r>
          </a:p>
          <a:p>
            <a:r>
              <a:rPr lang="en-US" dirty="0" smtClean="0"/>
              <a:t>Internet or database</a:t>
            </a:r>
          </a:p>
          <a:p>
            <a:r>
              <a:rPr lang="en-US" dirty="0" smtClean="0"/>
              <a:t>Old buildings , artifacts and people.</a:t>
            </a:r>
          </a:p>
          <a:p>
            <a:endParaRPr lang="en-US" dirty="0" smtClean="0"/>
          </a:p>
          <a:p>
            <a:endParaRPr lang="en-US" dirty="0" smtClean="0"/>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BRITISH DOCUMENTS-</a:t>
            </a:r>
            <a:endParaRPr lang="en-IN" dirty="0"/>
          </a:p>
        </p:txBody>
      </p:sp>
      <p:sp>
        <p:nvSpPr>
          <p:cNvPr id="3" name="Content Placeholder 2"/>
          <p:cNvSpPr>
            <a:spLocks noGrp="1"/>
          </p:cNvSpPr>
          <p:nvPr>
            <p:ph idx="1"/>
          </p:nvPr>
        </p:nvSpPr>
        <p:spPr/>
        <p:txBody>
          <a:bodyPr/>
          <a:lstStyle/>
          <a:p>
            <a:r>
              <a:rPr lang="en-US" dirty="0" smtClean="0"/>
              <a:t>The records of </a:t>
            </a:r>
            <a:r>
              <a:rPr lang="en-US" dirty="0" err="1" smtClean="0"/>
              <a:t>Morle</a:t>
            </a:r>
            <a:r>
              <a:rPr lang="en-US" dirty="0" smtClean="0"/>
              <a:t> </a:t>
            </a:r>
            <a:r>
              <a:rPr lang="en-US" dirty="0" err="1" smtClean="0"/>
              <a:t>Minto</a:t>
            </a:r>
            <a:r>
              <a:rPr lang="en-US" dirty="0" smtClean="0"/>
              <a:t> Reforms of 1909</a:t>
            </a:r>
          </a:p>
          <a:p>
            <a:r>
              <a:rPr lang="en-US" dirty="0" smtClean="0"/>
              <a:t>Report of the Simon Commission [1929]</a:t>
            </a:r>
          </a:p>
          <a:p>
            <a:r>
              <a:rPr lang="en-US" dirty="0" smtClean="0"/>
              <a:t>The Govt. of India Act 1935</a:t>
            </a:r>
          </a:p>
          <a:p>
            <a:r>
              <a:rPr lang="en-US" dirty="0" smtClean="0"/>
              <a:t>The Bills like </a:t>
            </a:r>
            <a:r>
              <a:rPr lang="en-US" dirty="0" err="1" smtClean="0"/>
              <a:t>Illbert</a:t>
            </a:r>
            <a:r>
              <a:rPr lang="en-US" dirty="0" smtClean="0"/>
              <a:t> bills, Arms bills etc.</a:t>
            </a:r>
          </a:p>
          <a:p>
            <a:r>
              <a:rPr lang="en-US" dirty="0" smtClean="0"/>
              <a:t>They tell us the condition of the people and the administration of that time.</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a:t>
            </a:r>
            <a:endParaRPr lang="en-IN" dirty="0"/>
          </a:p>
        </p:txBody>
      </p:sp>
      <p:sp>
        <p:nvSpPr>
          <p:cNvPr id="3" name="Content Placeholder 2"/>
          <p:cNvSpPr>
            <a:spLocks noGrp="1"/>
          </p:cNvSpPr>
          <p:nvPr>
            <p:ph idx="1"/>
          </p:nvPr>
        </p:nvSpPr>
        <p:spPr/>
        <p:txBody>
          <a:bodyPr>
            <a:normAutofit/>
          </a:bodyPr>
          <a:lstStyle/>
          <a:p>
            <a:r>
              <a:rPr lang="en-US" dirty="0" smtClean="0"/>
              <a:t>Books like-</a:t>
            </a:r>
            <a:r>
              <a:rPr lang="en-US" dirty="0" err="1" smtClean="0"/>
              <a:t>Anand</a:t>
            </a:r>
            <a:r>
              <a:rPr lang="en-US" dirty="0" smtClean="0"/>
              <a:t> Math by </a:t>
            </a:r>
            <a:r>
              <a:rPr lang="en-US" dirty="0" err="1" smtClean="0"/>
              <a:t>Bankim</a:t>
            </a:r>
            <a:r>
              <a:rPr lang="en-US" dirty="0" smtClean="0"/>
              <a:t> Chandra </a:t>
            </a:r>
            <a:r>
              <a:rPr lang="en-US" dirty="0" err="1" smtClean="0"/>
              <a:t>Chattopadhyay</a:t>
            </a:r>
            <a:r>
              <a:rPr lang="en-US" dirty="0" smtClean="0"/>
              <a:t> , My experiment with truth by Mahatma Gandhi , Unhappy Indians by </a:t>
            </a:r>
            <a:r>
              <a:rPr lang="en-US" dirty="0" err="1" smtClean="0"/>
              <a:t>Lala</a:t>
            </a:r>
            <a:r>
              <a:rPr lang="en-US" dirty="0" smtClean="0"/>
              <a:t> </a:t>
            </a:r>
            <a:r>
              <a:rPr lang="en-US" dirty="0" err="1" smtClean="0"/>
              <a:t>Lajpat</a:t>
            </a:r>
            <a:r>
              <a:rPr lang="en-US" dirty="0" smtClean="0"/>
              <a:t> </a:t>
            </a:r>
            <a:r>
              <a:rPr lang="en-US" dirty="0" err="1" smtClean="0"/>
              <a:t>Rai</a:t>
            </a:r>
            <a:r>
              <a:rPr lang="en-US" dirty="0" smtClean="0"/>
              <a:t> are an important source of information of the modern period.</a:t>
            </a:r>
          </a:p>
          <a:p>
            <a:r>
              <a:rPr lang="en-US" dirty="0" smtClean="0"/>
              <a:t>The poetry , prose , drama , stories , autobiographies , biographies written during this period give us an insight in to the conditions of </a:t>
            </a:r>
            <a:r>
              <a:rPr lang="en-US" smtClean="0"/>
              <a:t>that time. </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Letters,Writings,Speeches</a:t>
            </a:r>
            <a:r>
              <a:rPr lang="en-US" dirty="0" smtClean="0"/>
              <a:t>-</a:t>
            </a:r>
            <a:endParaRPr lang="en-IN" dirty="0"/>
          </a:p>
        </p:txBody>
      </p:sp>
      <p:sp>
        <p:nvSpPr>
          <p:cNvPr id="3" name="Content Placeholder 2"/>
          <p:cNvSpPr>
            <a:spLocks noGrp="1"/>
          </p:cNvSpPr>
          <p:nvPr>
            <p:ph idx="1"/>
          </p:nvPr>
        </p:nvSpPr>
        <p:spPr/>
        <p:txBody>
          <a:bodyPr/>
          <a:lstStyle/>
          <a:p>
            <a:r>
              <a:rPr lang="en-US" dirty="0" smtClean="0"/>
              <a:t>They provide information about the developments that take place during a particular period .</a:t>
            </a:r>
          </a:p>
          <a:p>
            <a:r>
              <a:rPr lang="en-US" dirty="0" err="1" smtClean="0"/>
              <a:t>Eg</a:t>
            </a:r>
            <a:r>
              <a:rPr lang="en-US" dirty="0" smtClean="0"/>
              <a:t>. Gandhi </a:t>
            </a:r>
            <a:r>
              <a:rPr lang="en-US" dirty="0" err="1" smtClean="0"/>
              <a:t>Smriti</a:t>
            </a:r>
            <a:r>
              <a:rPr lang="en-US" dirty="0" smtClean="0"/>
              <a:t> near </a:t>
            </a:r>
            <a:r>
              <a:rPr lang="en-US" dirty="0" err="1" smtClean="0"/>
              <a:t>Rajghat</a:t>
            </a:r>
            <a:r>
              <a:rPr lang="en-US" dirty="0" smtClean="0"/>
              <a:t> .</a:t>
            </a:r>
          </a:p>
          <a:p>
            <a:r>
              <a:rPr lang="en-US" dirty="0" smtClean="0"/>
              <a:t>Famous slogan given by Bal </a:t>
            </a:r>
            <a:r>
              <a:rPr lang="en-US" dirty="0" err="1" smtClean="0"/>
              <a:t>Gangadhar</a:t>
            </a:r>
            <a:r>
              <a:rPr lang="en-US" dirty="0" smtClean="0"/>
              <a:t> </a:t>
            </a:r>
            <a:r>
              <a:rPr lang="en-US" dirty="0" err="1" smtClean="0"/>
              <a:t>Tilak</a:t>
            </a:r>
            <a:r>
              <a:rPr lang="en-US" dirty="0" smtClean="0"/>
              <a:t> –”</a:t>
            </a:r>
            <a:r>
              <a:rPr lang="en-US" dirty="0" err="1" smtClean="0"/>
              <a:t>Swaraj</a:t>
            </a:r>
            <a:r>
              <a:rPr lang="en-US" dirty="0" smtClean="0"/>
              <a:t> is my birth right” ,”You give me blood ,I will give you freedom “ by </a:t>
            </a:r>
            <a:r>
              <a:rPr lang="en-US" dirty="0" err="1" smtClean="0"/>
              <a:t>Netaji</a:t>
            </a:r>
            <a:r>
              <a:rPr lang="en-US" dirty="0" smtClean="0"/>
              <a:t> </a:t>
            </a:r>
            <a:r>
              <a:rPr lang="en-US" dirty="0" err="1" smtClean="0"/>
              <a:t>Subhash</a:t>
            </a:r>
            <a:r>
              <a:rPr lang="en-US" dirty="0" smtClean="0"/>
              <a:t> Chandra Bose “.</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Newspapers</a:t>
            </a:r>
            <a:endParaRPr lang="en-IN" dirty="0"/>
          </a:p>
        </p:txBody>
      </p:sp>
      <p:sp>
        <p:nvSpPr>
          <p:cNvPr id="3" name="Content Placeholder 2"/>
          <p:cNvSpPr>
            <a:spLocks noGrp="1"/>
          </p:cNvSpPr>
          <p:nvPr>
            <p:ph idx="1"/>
          </p:nvPr>
        </p:nvSpPr>
        <p:spPr/>
        <p:txBody>
          <a:bodyPr>
            <a:normAutofit/>
          </a:bodyPr>
          <a:lstStyle/>
          <a:p>
            <a:r>
              <a:rPr lang="en-US" dirty="0" smtClean="0"/>
              <a:t>The London Times ,Bombay Times and vernacular papers like </a:t>
            </a:r>
            <a:r>
              <a:rPr lang="en-US" dirty="0" err="1" smtClean="0"/>
              <a:t>Tilak’s</a:t>
            </a:r>
            <a:r>
              <a:rPr lang="en-US" dirty="0" smtClean="0"/>
              <a:t> </a:t>
            </a:r>
            <a:r>
              <a:rPr lang="en-US" dirty="0" err="1" smtClean="0"/>
              <a:t>Kesari</a:t>
            </a:r>
            <a:r>
              <a:rPr lang="en-US" dirty="0" smtClean="0"/>
              <a:t> in Marathi , Amrita </a:t>
            </a:r>
            <a:r>
              <a:rPr lang="en-US" dirty="0" err="1" smtClean="0"/>
              <a:t>Bazar</a:t>
            </a:r>
            <a:r>
              <a:rPr lang="en-US" dirty="0" smtClean="0"/>
              <a:t> </a:t>
            </a:r>
            <a:r>
              <a:rPr lang="en-US" dirty="0" err="1" smtClean="0"/>
              <a:t>Patrika</a:t>
            </a:r>
            <a:r>
              <a:rPr lang="en-US" dirty="0" smtClean="0"/>
              <a:t> in Bengali are important sources of </a:t>
            </a:r>
            <a:r>
              <a:rPr lang="en-US" dirty="0" err="1" smtClean="0"/>
              <a:t>ndian</a:t>
            </a:r>
            <a:r>
              <a:rPr lang="en-US" dirty="0" smtClean="0"/>
              <a:t> newspapers for modern India.</a:t>
            </a:r>
          </a:p>
          <a:p>
            <a:r>
              <a:rPr lang="en-US" dirty="0" smtClean="0"/>
              <a:t>The British passed vernacular press Act to repress the anti-Govt. writings and propagandas .</a:t>
            </a:r>
          </a:p>
          <a:p>
            <a:r>
              <a:rPr lang="en-US" dirty="0" smtClean="0"/>
              <a:t>The Indian newspapers that worried the British Govt. were </a:t>
            </a:r>
            <a:r>
              <a:rPr lang="en-US" dirty="0" err="1" smtClean="0"/>
              <a:t>Somprakash</a:t>
            </a:r>
            <a:r>
              <a:rPr lang="en-US" dirty="0" smtClean="0"/>
              <a:t> , </a:t>
            </a:r>
            <a:r>
              <a:rPr lang="en-US" dirty="0" err="1" smtClean="0"/>
              <a:t>Sulabh</a:t>
            </a:r>
            <a:r>
              <a:rPr lang="en-US" dirty="0" smtClean="0"/>
              <a:t> </a:t>
            </a:r>
            <a:r>
              <a:rPr lang="en-US" dirty="0" err="1" smtClean="0"/>
              <a:t>samachar</a:t>
            </a:r>
            <a:r>
              <a:rPr lang="en-US" dirty="0" smtClean="0"/>
              <a:t> , </a:t>
            </a:r>
            <a:r>
              <a:rPr lang="en-US" dirty="0" err="1" smtClean="0"/>
              <a:t>Halisahar</a:t>
            </a:r>
            <a:r>
              <a:rPr lang="en-US" dirty="0" smtClean="0"/>
              <a:t> </a:t>
            </a:r>
            <a:r>
              <a:rPr lang="en-US" dirty="0" err="1" smtClean="0"/>
              <a:t>patrika</a:t>
            </a:r>
            <a:r>
              <a:rPr lang="en-US" dirty="0" smtClean="0"/>
              <a:t>, Amrita </a:t>
            </a:r>
            <a:r>
              <a:rPr lang="en-US" dirty="0" err="1" smtClean="0"/>
              <a:t>bazar</a:t>
            </a:r>
            <a:r>
              <a:rPr lang="en-US" dirty="0" smtClean="0"/>
              <a:t> </a:t>
            </a:r>
            <a:r>
              <a:rPr lang="en-US" dirty="0" err="1" smtClean="0"/>
              <a:t>patrika,sadharani,Bharat</a:t>
            </a:r>
            <a:r>
              <a:rPr lang="en-US" dirty="0" smtClean="0"/>
              <a:t> </a:t>
            </a:r>
            <a:r>
              <a:rPr lang="en-US" dirty="0" err="1" smtClean="0"/>
              <a:t>mihir</a:t>
            </a:r>
            <a:r>
              <a:rPr lang="en-US" dirty="0" smtClean="0"/>
              <a:t>, Dacca </a:t>
            </a:r>
            <a:r>
              <a:rPr lang="en-US" dirty="0" err="1" smtClean="0"/>
              <a:t>prakash</a:t>
            </a:r>
            <a:r>
              <a:rPr lang="en-US" dirty="0" smtClean="0"/>
              <a:t>, Bharat </a:t>
            </a:r>
            <a:r>
              <a:rPr lang="en-US" dirty="0" err="1" smtClean="0"/>
              <a:t>S</a:t>
            </a:r>
            <a:r>
              <a:rPr lang="en-US" smtClean="0"/>
              <a:t>anskarak</a:t>
            </a:r>
            <a:r>
              <a:rPr lang="en-US" dirty="0" smtClean="0"/>
              <a:t> etc. </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ADMINISTATIVE REPORTS </a:t>
            </a:r>
            <a:endParaRPr lang="en-IN" dirty="0"/>
          </a:p>
        </p:txBody>
      </p:sp>
      <p:sp>
        <p:nvSpPr>
          <p:cNvPr id="3" name="Content Placeholder 2"/>
          <p:cNvSpPr>
            <a:spLocks noGrp="1"/>
          </p:cNvSpPr>
          <p:nvPr>
            <p:ph idx="1"/>
          </p:nvPr>
        </p:nvSpPr>
        <p:spPr/>
        <p:txBody>
          <a:bodyPr/>
          <a:lstStyle/>
          <a:p>
            <a:r>
              <a:rPr lang="en-US" dirty="0" smtClean="0"/>
              <a:t>Administrative reports of the Govt. on tribes , castes and land revenue settlements.</a:t>
            </a:r>
          </a:p>
          <a:p>
            <a:r>
              <a:rPr lang="en-US" dirty="0" smtClean="0"/>
              <a:t>Ex. report on the survey and settlement operation at </a:t>
            </a:r>
            <a:r>
              <a:rPr lang="en-US" dirty="0" err="1" smtClean="0"/>
              <a:t>Champaran</a:t>
            </a:r>
            <a:r>
              <a:rPr lang="en-US" dirty="0" smtClean="0"/>
              <a:t> (1913-19) in Bihar.</a:t>
            </a:r>
          </a:p>
          <a:p>
            <a:r>
              <a:rPr lang="en-US" dirty="0" smtClean="0"/>
              <a:t>Internet or Database like digital South Asia Library and the British Library’s Oriental and Indian office collections provide us a lot of information. </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OLD BUILDINGS,ARTIFACTS&amp;PEOPLE</a:t>
            </a:r>
            <a:endParaRPr lang="en-IN" dirty="0"/>
          </a:p>
        </p:txBody>
      </p:sp>
      <p:sp>
        <p:nvSpPr>
          <p:cNvPr id="3" name="Content Placeholder 2"/>
          <p:cNvSpPr>
            <a:spLocks noGrp="1"/>
          </p:cNvSpPr>
          <p:nvPr>
            <p:ph idx="1"/>
          </p:nvPr>
        </p:nvSpPr>
        <p:spPr/>
        <p:txBody>
          <a:bodyPr>
            <a:normAutofit/>
          </a:bodyPr>
          <a:lstStyle/>
          <a:p>
            <a:r>
              <a:rPr lang="en-US" dirty="0" smtClean="0"/>
              <a:t>The architectural style of old buildings, artifacts and people of that period tells us about modern India.</a:t>
            </a:r>
          </a:p>
          <a:p>
            <a:r>
              <a:rPr lang="en-US" dirty="0" smtClean="0"/>
              <a:t>Freedom fighters who saw the important changes, shared their experiences which throw light on the life of the people and the conditions that existed.</a:t>
            </a:r>
          </a:p>
          <a:p>
            <a:r>
              <a:rPr lang="en-US" dirty="0" smtClean="0"/>
              <a:t>Some important buildings of the time were –Victoria Terminus and Gateway of India in Mumbai, Victoria Memorial in </a:t>
            </a:r>
            <a:r>
              <a:rPr lang="en-US" dirty="0" err="1" smtClean="0"/>
              <a:t>Kolkota</a:t>
            </a:r>
            <a:r>
              <a:rPr lang="en-US" dirty="0" smtClean="0"/>
              <a:t> , </a:t>
            </a:r>
            <a:r>
              <a:rPr lang="en-US" dirty="0" err="1" smtClean="0"/>
              <a:t>Rashtrapati</a:t>
            </a:r>
            <a:r>
              <a:rPr lang="en-US" dirty="0" smtClean="0"/>
              <a:t> </a:t>
            </a:r>
            <a:r>
              <a:rPr lang="en-US" dirty="0" err="1" smtClean="0"/>
              <a:t>Bhawan</a:t>
            </a:r>
            <a:r>
              <a:rPr lang="en-US" dirty="0" smtClean="0"/>
              <a:t> in New Delhi etc. </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265</TotalTime>
  <Words>972</Words>
  <Application>Microsoft Office PowerPoint</Application>
  <PresentationFormat>On-screen Show (4:3)</PresentationFormat>
  <Paragraphs>83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VIII/S.Sc/History Chp-1</vt:lpstr>
      <vt:lpstr>The Modern India</vt:lpstr>
      <vt:lpstr>SOURCES OF THE INFORMATION</vt:lpstr>
      <vt:lpstr>BRITISH DOCUMENTS-</vt:lpstr>
      <vt:lpstr>BOOKS-</vt:lpstr>
      <vt:lpstr>Letters,Writings,Speeches-</vt:lpstr>
      <vt:lpstr>Newspapers</vt:lpstr>
      <vt:lpstr>ADMINISTATIVE REPORTS </vt:lpstr>
      <vt:lpstr>OLD BUILDINGS,ARTIFACTS&amp;PEOPLE</vt:lpstr>
      <vt:lpstr>Pictures related to sources of modern India.</vt:lpstr>
      <vt:lpstr>Extra Questions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Viii/s.sc/History chp-1</dc:title>
  <dc:creator>DELL</dc:creator>
  <cp:lastModifiedBy>Ultimate</cp:lastModifiedBy>
  <cp:revision>34</cp:revision>
  <dcterms:created xsi:type="dcterms:W3CDTF">2020-03-25T14:40:02Z</dcterms:created>
  <dcterms:modified xsi:type="dcterms:W3CDTF">2020-04-08T16:33:06Z</dcterms:modified>
</cp:coreProperties>
</file>