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199D-6157-4904-B808-519EB97F26D4}" type="datetime2">
              <a:rPr lang="en-US" smtClean="0"/>
              <a:pPr/>
              <a:t>Wednesday, April 08,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2">
                <a:lumMod val="50000"/>
                <a:alpha val="73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C463F-4A42-44EE-82CD-FB2121ADDF42}" type="datetimeFigureOut">
              <a:rPr lang="en-US" smtClean="0"/>
              <a:pPr/>
              <a:t>4/8/2020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3E3F0-D5D2-4245-871C-286FC263EB9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mathdoubts.com/rational-numbers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DAV PUBLIC SCHOOL</a:t>
            </a:r>
            <a:b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BERHAMPUR</a:t>
            </a:r>
            <a:endParaRPr lang="en-IN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386134"/>
            <a:ext cx="6400800" cy="1471626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STD : 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baseline="300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MATHEMATICS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SESSION : 2020 – 2021 </a:t>
            </a:r>
            <a:endParaRPr lang="en-IN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08D5-4E27-43A2-8FD4-CF2C79804317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>
                <a:solidFill>
                  <a:srgbClr val="C00000"/>
                </a:solidFill>
              </a:rPr>
              <a:pPr/>
              <a:t>1</a:t>
            </a:fld>
            <a:endParaRPr lang="en-IN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10</a:t>
            </a:fld>
            <a:endParaRPr lang="en-IN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7021" y="928670"/>
            <a:ext cx="9117011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 from the above example we observed that</a:t>
            </a:r>
            <a:br>
              <a:rPr lang="en-US" sz="3200" dirty="0" smtClean="0"/>
            </a:b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Property-4:-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One multiplied by any rational number is the number itself.</a:t>
            </a:r>
            <a:endParaRPr lang="en-US" dirty="0" smtClean="0"/>
          </a:p>
          <a:p>
            <a:r>
              <a:rPr lang="en-US" dirty="0" smtClean="0"/>
              <a:t>i.e. if x is a rational number, then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             x × 1 = 1 × x = x </a:t>
            </a:r>
          </a:p>
          <a:p>
            <a:r>
              <a:rPr lang="en-US" dirty="0" smtClean="0"/>
              <a:t>i.e.</a:t>
            </a:r>
            <a:r>
              <a:rPr lang="en-US" dirty="0" smtClean="0">
                <a:solidFill>
                  <a:srgbClr val="C00000"/>
                </a:solidFill>
              </a:rPr>
              <a:t> 1 is an identity element under multiplication 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F08D-BFAD-47C6-B206-5EF870577DA1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12</a:t>
            </a:fld>
            <a:endParaRPr lang="en-IN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28650" y="633413"/>
            <a:ext cx="7886700" cy="559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So from the above example we observed that</a:t>
            </a:r>
            <a:br>
              <a:rPr lang="en-US" sz="3200" dirty="0" smtClean="0"/>
            </a:br>
            <a:r>
              <a:rPr lang="en-US" sz="3200" b="1" u="sng" dirty="0" smtClean="0"/>
              <a:t>Property-5:- </a:t>
            </a:r>
            <a:endParaRPr lang="en-IN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If x, y and z are rational numbers, then</a:t>
            </a:r>
            <a:endParaRPr lang="en-US" b="1" dirty="0" smtClean="0"/>
          </a:p>
          <a:p>
            <a:pPr marL="571500" indent="-571500">
              <a:buFont typeface="+mj-lt"/>
              <a:buAutoNum type="romanUcPeriod"/>
            </a:pPr>
            <a:r>
              <a:rPr lang="pl-PL" b="1" dirty="0" smtClean="0">
                <a:solidFill>
                  <a:srgbClr val="C00000"/>
                </a:solidFill>
              </a:rPr>
              <a:t>x × (y + z) = x × y + x × z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571500" indent="-571500">
              <a:buFont typeface="+mj-lt"/>
              <a:buAutoNum type="romanUcPeriod"/>
            </a:pPr>
            <a:r>
              <a:rPr lang="en-IN" b="1" dirty="0" smtClean="0">
                <a:solidFill>
                  <a:srgbClr val="C00000"/>
                </a:solidFill>
              </a:rPr>
              <a:t>x × (y – z) = x × y – x × z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This is </a:t>
            </a:r>
            <a:r>
              <a:rPr lang="en-IN" b="1" dirty="0" smtClean="0">
                <a:solidFill>
                  <a:srgbClr val="7030A0"/>
                </a:solidFill>
              </a:rPr>
              <a:t>distributive law of multiplication </a:t>
            </a:r>
            <a:r>
              <a:rPr lang="en-IN" b="1" dirty="0" smtClean="0">
                <a:solidFill>
                  <a:srgbClr val="C00000"/>
                </a:solidFill>
              </a:rPr>
              <a:t>over addition.</a:t>
            </a:r>
          </a:p>
          <a:p>
            <a:pPr marL="0" indent="0">
              <a:buNone/>
            </a:pPr>
            <a:r>
              <a:rPr lang="en-US" b="1" dirty="0" smtClean="0"/>
              <a:t>We illustrate (ii) with the help of the following example .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F08D-BFAD-47C6-B206-5EF870577DA1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14</a:t>
            </a:fld>
            <a:endParaRPr lang="en-IN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42910" y="357166"/>
            <a:ext cx="67913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rcRect/>
          <a:stretch>
            <a:fillRect/>
          </a:stretch>
        </p:blipFill>
        <p:spPr bwMode="auto">
          <a:xfrm>
            <a:off x="642910" y="3857628"/>
            <a:ext cx="678661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latin typeface="Copperplate Gothic Bold" pitchFamily="34" charset="0"/>
              </a:rPr>
              <a:t>RECIPROCAL OF A </a:t>
            </a:r>
            <a:br>
              <a:rPr lang="en-IN" sz="3600" dirty="0" smtClean="0">
                <a:latin typeface="Copperplate Gothic Bold" pitchFamily="34" charset="0"/>
              </a:rPr>
            </a:br>
            <a:r>
              <a:rPr lang="en-IN" sz="3600" dirty="0" smtClean="0">
                <a:latin typeface="Copperplate Gothic Bold" pitchFamily="34" charset="0"/>
              </a:rPr>
              <a:t>RATIONAL NUMBER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00034" y="1571612"/>
            <a:ext cx="77867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b="1" dirty="0" smtClean="0"/>
              <a:t>Reciprocal of Rational Number</a:t>
            </a:r>
            <a:r>
              <a:rPr lang="en-IN" sz="2000" dirty="0" smtClean="0"/>
              <a:t> means interchanging of numerator and denominator. In order words, </a:t>
            </a:r>
            <a:r>
              <a:rPr lang="en-IN" sz="2000" b="1" dirty="0" smtClean="0"/>
              <a:t>Rational Number</a:t>
            </a:r>
            <a:r>
              <a:rPr lang="en-IN" sz="2000" dirty="0" smtClean="0"/>
              <a:t> obtained after inverting the given </a:t>
            </a:r>
            <a:r>
              <a:rPr lang="en-IN" sz="2000" b="1" dirty="0" smtClean="0"/>
              <a:t>rational number</a:t>
            </a:r>
            <a:r>
              <a:rPr lang="en-IN" sz="2000" dirty="0" smtClean="0"/>
              <a:t> is called </a:t>
            </a:r>
            <a:r>
              <a:rPr lang="en-IN" sz="2000" b="1" dirty="0" smtClean="0"/>
              <a:t>Reciprocal of Rational Number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567960" y="2660357"/>
            <a:ext cx="77188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000" dirty="0" smtClean="0"/>
              <a:t>Let us consider a rational number 9/4. We try to find a rational number which when multiplied by 9/4 gives us the result 1. In other words, let us try to fill in the blanks so that the statement </a:t>
            </a:r>
            <a:endParaRPr lang="en-IN" sz="2000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643174" y="3671030"/>
            <a:ext cx="539115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199D-6157-4904-B808-519EB97F26D4}" type="datetime2">
              <a:rPr lang="en-US" smtClean="0"/>
              <a:pPr/>
              <a:t>Wednesday, April 08,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5720" y="214290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Lets see some examples:-</a:t>
            </a:r>
          </a:p>
          <a:p>
            <a:r>
              <a:rPr lang="en-US" dirty="0" smtClean="0"/>
              <a:t>Example -1</a:t>
            </a:r>
            <a:endParaRPr lang="en-IN" dirty="0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214546" y="785794"/>
            <a:ext cx="4357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714348" y="3429000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 – 2:-</a:t>
            </a:r>
            <a:endParaRPr lang="en-IN" dirty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214546" y="3429000"/>
            <a:ext cx="43434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Important Notes</a:t>
            </a:r>
            <a:endParaRPr lang="en-IN" dirty="0">
              <a:latin typeface="Copperplate Gothic Bold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17</a:t>
            </a:fld>
            <a:endParaRPr lang="en-IN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E8F1"/>
              </a:clrFrom>
              <a:clrTo>
                <a:srgbClr val="FDE8F1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332332" y="1500174"/>
            <a:ext cx="845451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5000636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Two non zero numbers a/b and b/a are reciprocals of each other.</a:t>
            </a:r>
            <a:endParaRPr lang="en-IN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n-IN" sz="3600" dirty="0" smtClean="0">
                <a:latin typeface="Copperplate Gothic Bold" pitchFamily="34" charset="0"/>
              </a:rPr>
              <a:t>DIVISION OF                     RATIONAL NUMBERS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285720" y="1621036"/>
            <a:ext cx="85725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200" dirty="0" smtClean="0"/>
              <a:t>A division sign is often displayed between two </a:t>
            </a:r>
            <a:r>
              <a:rPr lang="en-IN" sz="2200" dirty="0" smtClean="0">
                <a:hlinkClick r:id="rId2"/>
              </a:rPr>
              <a:t>rational numbers</a:t>
            </a:r>
            <a:r>
              <a:rPr lang="en-IN" sz="2200" dirty="0" smtClean="0"/>
              <a:t> and it expresses that the first rational number has to divide by the second rational number. In fact, a rational number cannot be divided directly by another one due to their complex expression. Hence, we have to use a special procedure to find the quotient of them mathematically.</a:t>
            </a:r>
          </a:p>
          <a:p>
            <a:pPr algn="just"/>
            <a:r>
              <a:rPr lang="en-IN" sz="2200" dirty="0" smtClean="0"/>
              <a:t>Steps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200" dirty="0" smtClean="0"/>
              <a:t>Keep the one rational number as it is but multiply it by the reciprocal of the another rational number.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200" dirty="0" smtClean="0"/>
              <a:t>Multiply the rational numbers, then find the product of them.</a:t>
            </a:r>
            <a:endParaRPr lang="en-IN" sz="22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5143504" y="4714884"/>
            <a:ext cx="214314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85720" y="4929198"/>
            <a:ext cx="451672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19</a:t>
            </a:fld>
            <a:endParaRPr lang="en-IN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1928794" y="1000108"/>
            <a:ext cx="5214974" cy="344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14356"/>
            <a:ext cx="9144000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  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Operation 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857364"/>
            <a:ext cx="9144000" cy="92333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          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Rational Numbers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7EBA1-D796-4419-857B-BD40CDD85529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</a:t>
            </a:fld>
            <a:endParaRPr lang="en-IN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643042" y="4286256"/>
            <a:ext cx="6572296" cy="1714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onotype Corsiva" pitchFamily="66" charset="0"/>
                <a:cs typeface="Times New Roman" pitchFamily="18" charset="0"/>
              </a:rPr>
              <a:t>By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Mrs. </a:t>
            </a:r>
            <a:r>
              <a:rPr lang="en-US" sz="3600" b="1" dirty="0" err="1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Sasmita</a:t>
            </a:r>
            <a:r>
              <a:rPr lang="en-US" sz="3600" b="1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Mahapatra</a:t>
            </a:r>
            <a:endParaRPr lang="en-US" sz="3600" b="1" dirty="0" smtClean="0">
              <a:solidFill>
                <a:srgbClr val="7030A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57496"/>
            <a:ext cx="9144000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Multiplication and Division of Rational Number with Property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latin typeface="Copperplate Gothic Bold" pitchFamily="34" charset="0"/>
              </a:rPr>
              <a:t>PROPERTIES OF DIVISION OF RATIONAL NUMBERS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20</a:t>
            </a:fld>
            <a:endParaRPr lang="en-IN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35150" y="1928802"/>
            <a:ext cx="831040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00034" y="4643447"/>
            <a:ext cx="835824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Property 1: </a:t>
            </a:r>
          </a:p>
          <a:p>
            <a:endParaRPr lang="en-IN" sz="2200" b="1" dirty="0" smtClean="0">
              <a:solidFill>
                <a:srgbClr val="C00000"/>
              </a:solidFill>
            </a:endParaRPr>
          </a:p>
          <a:p>
            <a:r>
              <a:rPr lang="en-IN" sz="2200" b="1" dirty="0" smtClean="0">
                <a:solidFill>
                  <a:srgbClr val="C00000"/>
                </a:solidFill>
              </a:rPr>
              <a:t>Division of a rational number by another rational number except zero, is a rational number.</a:t>
            </a:r>
            <a:endParaRPr lang="en-IN" sz="2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21</a:t>
            </a:fld>
            <a:endParaRPr lang="en-IN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 r="2749"/>
          <a:stretch>
            <a:fillRect/>
          </a:stretch>
        </p:blipFill>
        <p:spPr bwMode="auto">
          <a:xfrm>
            <a:off x="357158" y="1090048"/>
            <a:ext cx="8429684" cy="1962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8596" y="3000372"/>
            <a:ext cx="792961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Property 2: </a:t>
            </a:r>
          </a:p>
          <a:p>
            <a:endParaRPr lang="en-IN" sz="2200" b="1" dirty="0" smtClean="0">
              <a:solidFill>
                <a:srgbClr val="C00000"/>
              </a:solidFill>
            </a:endParaRPr>
          </a:p>
          <a:p>
            <a:pPr algn="just"/>
            <a:r>
              <a:rPr lang="en-IN" sz="2400" b="1" dirty="0" smtClean="0">
                <a:solidFill>
                  <a:srgbClr val="C00000"/>
                </a:solidFill>
              </a:rPr>
              <a:t>When a rational number (non-zero) is divided by the same rational number, the quotient is one. 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22</a:t>
            </a:fld>
            <a:endParaRPr lang="en-IN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 r="4599"/>
          <a:stretch>
            <a:fillRect/>
          </a:stretch>
        </p:blipFill>
        <p:spPr bwMode="auto">
          <a:xfrm>
            <a:off x="412267" y="704331"/>
            <a:ext cx="8303137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12268" y="3247439"/>
            <a:ext cx="8072494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Property 3: </a:t>
            </a:r>
          </a:p>
          <a:p>
            <a:endParaRPr lang="en-IN" sz="2200" b="1" dirty="0" smtClean="0"/>
          </a:p>
          <a:p>
            <a:pPr algn="just"/>
            <a:r>
              <a:rPr lang="en-IN" sz="2400" b="1" dirty="0" smtClean="0">
                <a:solidFill>
                  <a:srgbClr val="C00000"/>
                </a:solidFill>
              </a:rPr>
              <a:t>When a rational number is divided by 1, the quotient is the same rational number. </a:t>
            </a:r>
            <a:endParaRPr lang="en-IN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23</a:t>
            </a:fld>
            <a:endParaRPr lang="en-IN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42910" y="214290"/>
            <a:ext cx="54292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28596" y="4500570"/>
            <a:ext cx="81439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u="sng" dirty="0" smtClean="0">
                <a:latin typeface="Times New Roman" pitchFamily="18" charset="0"/>
                <a:cs typeface="Times New Roman" pitchFamily="18" charset="0"/>
              </a:rPr>
              <a:t>Property 4:</a:t>
            </a:r>
          </a:p>
          <a:p>
            <a:r>
              <a:rPr lang="en-IN" sz="2200" b="1" dirty="0" smtClean="0"/>
              <a:t> </a:t>
            </a:r>
          </a:p>
          <a:p>
            <a:r>
              <a:rPr lang="en-IN" sz="2200" b="1" dirty="0" smtClean="0">
                <a:solidFill>
                  <a:srgbClr val="C00000"/>
                </a:solidFill>
              </a:rPr>
              <a:t>If x and y are non-zero rational numbers, then in general, x ÷ y ≠ y ÷ x i.e. commutative property does not hold true for division. </a:t>
            </a:r>
            <a:endParaRPr lang="en-IN" sz="2200" dirty="0">
              <a:solidFill>
                <a:srgbClr val="C00000"/>
              </a:solidFill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E8F1"/>
              </a:clrFrom>
              <a:clrTo>
                <a:srgbClr val="FDE8F1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357950" y="3643314"/>
            <a:ext cx="2428892" cy="1360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24</a:t>
            </a:fld>
            <a:endParaRPr lang="en-IN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0" y="0"/>
            <a:ext cx="5657705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5072066" y="2357430"/>
            <a:ext cx="4071934" cy="2357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</a:rPr>
              <a:t>If x, y and z are non-zero rational numbers, then, in general </a:t>
            </a:r>
          </a:p>
          <a:p>
            <a:r>
              <a:rPr lang="pl-PL" sz="2400" b="1" dirty="0" smtClean="0">
                <a:solidFill>
                  <a:srgbClr val="C00000"/>
                </a:solidFill>
              </a:rPr>
              <a:t>(x ÷ y) ÷ z ≠ x ÷ (y ÷ z), </a:t>
            </a:r>
          </a:p>
          <a:p>
            <a:r>
              <a:rPr lang="en-IN" sz="2400" b="1" dirty="0" smtClean="0">
                <a:solidFill>
                  <a:srgbClr val="C00000"/>
                </a:solidFill>
              </a:rPr>
              <a:t>i.e. associative property does not hold true for division. </a:t>
            </a:r>
            <a:endParaRPr lang="en-IN" sz="24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3504" y="1857364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Property – 5 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25</a:t>
            </a:fld>
            <a:endParaRPr lang="en-IN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28596" y="571480"/>
            <a:ext cx="844550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26</a:t>
            </a:fld>
            <a:endParaRPr lang="en-IN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28596" y="428604"/>
            <a:ext cx="67755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00364" y="5072074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</a:rPr>
              <a:t>If x, y and z are rational numbers, then (x + y) ÷ z = x ÷ z + y ÷ z and (x – y) ÷ z = x ÷ z – y ÷ z </a:t>
            </a:r>
            <a:endParaRPr lang="en-IN" sz="22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8596" y="5143512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u="sng" dirty="0" smtClean="0"/>
              <a:t>Property – 6 : </a:t>
            </a:r>
            <a:endParaRPr lang="en-IN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27</a:t>
            </a:fld>
            <a:endParaRPr lang="en-IN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4950" y="80979"/>
            <a:ext cx="6572250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0" y="3857628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sz="2200" b="1" dirty="0" smtClean="0">
                <a:solidFill>
                  <a:srgbClr val="C00000"/>
                </a:solidFill>
              </a:rPr>
              <a:t>For three non-zero rational numbers x, y and z, x ÷ (y + z) ≠ x ÷ y + x ÷ z, i.e. distributive property does not hold true for division. </a:t>
            </a:r>
            <a:endParaRPr lang="en-IN" sz="2200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3438" y="3286124"/>
            <a:ext cx="2214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u="sng" dirty="0" smtClean="0"/>
              <a:t>Property 7: </a:t>
            </a:r>
            <a:endParaRPr lang="en-IN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600" dirty="0" smtClean="0">
                <a:latin typeface="Copperplate Gothic Bold" pitchFamily="34" charset="0"/>
              </a:rPr>
              <a:t>RATIONALS BETWEEN TWO RATIONAL NUMBERS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28</a:t>
            </a:fld>
            <a:endParaRPr lang="en-IN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1970" y="1500174"/>
            <a:ext cx="885774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29</a:t>
            </a:fld>
            <a:endParaRPr lang="en-IN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E8F1"/>
              </a:clrFrom>
              <a:clrTo>
                <a:srgbClr val="FDE8F1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71406" y="500042"/>
            <a:ext cx="9072594" cy="1556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 l="18085" t="11822" b="12181"/>
          <a:stretch>
            <a:fillRect/>
          </a:stretch>
        </p:blipFill>
        <p:spPr bwMode="auto">
          <a:xfrm>
            <a:off x="357157" y="2000240"/>
            <a:ext cx="6356395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42909" y="5643578"/>
            <a:ext cx="7072363" cy="62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nip Single Corner Rectangle 7"/>
          <p:cNvSpPr/>
          <p:nvPr/>
        </p:nvSpPr>
        <p:spPr>
          <a:xfrm>
            <a:off x="5929322" y="2643182"/>
            <a:ext cx="2928958" cy="1857388"/>
          </a:xfrm>
          <a:prstGeom prst="snip1Rect">
            <a:avLst>
              <a:gd name="adj" fmla="val 2958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N" sz="2200" b="1" dirty="0" smtClean="0">
                <a:solidFill>
                  <a:srgbClr val="FFFF00"/>
                </a:solidFill>
              </a:rPr>
              <a:t>Between any two rational numbers, there are infinitely many rational numbers. 	</a:t>
            </a:r>
          </a:p>
          <a:p>
            <a:endParaRPr lang="en-IN" sz="2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714348" y="500042"/>
            <a:ext cx="73581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 smtClean="0"/>
          </a:p>
          <a:p>
            <a:pPr algn="ctr">
              <a:spcBef>
                <a:spcPct val="0"/>
              </a:spcBef>
            </a:pPr>
            <a:r>
              <a:rPr lang="en-IN" sz="3600" dirty="0" smtClean="0">
                <a:latin typeface="Copperplate Gothic Bold" pitchFamily="34" charset="0"/>
                <a:ea typeface="+mj-ea"/>
                <a:cs typeface="+mj-cs"/>
              </a:rPr>
              <a:t>MULTIPLICATION OF RATIONAL NUMBERS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0" y="2734065"/>
            <a:ext cx="9143999" cy="392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20" y="64778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Self Assessment – 4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30</a:t>
            </a:fld>
            <a:endParaRPr lang="en-IN"/>
          </a:p>
        </p:txBody>
      </p:sp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857224" y="1000108"/>
            <a:ext cx="7572428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1. Multiply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 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each of the following rational numbers: 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7/11 by 5/4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5/7 by (-3/4)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(-2)/9 by 5/11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-3/17 by -5/-4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2. Find the product of each of the following: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3/5 × (-7)/8 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(-9)/2 × 5/4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(-6)/11 × 5/3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(-2)/3 × 6/7 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(v) (-12)/5 × 10/-3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(vi) 25/-9 × 3/-10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(vii) 5/-18 × -9/20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(viii) (-13)/15 × (-25)/26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(ix) 16/-21 × 14/5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(x) (-7)/6 × 24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(xi) 7/24 × (-48)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(xii) (-13)/5 × (-10)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3. Find the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reciprocal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 of: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13/25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(-17)/12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(-7)/24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18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(v) -16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31</a:t>
            </a:fld>
            <a:endParaRPr lang="en-IN"/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357158" y="214291"/>
            <a:ext cx="821537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4. Fill in the blanks: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The product of a rational number and its reciprocal is __________ 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Zero has __________ reciprocal.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The numbers __________ and __________ are their own reciprocals.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Zero is __________ the reciprocal of any number.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(v) The reciprocal of a, where a ≠ 0, is __________ 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(vi) The reciprocal of 1/a, where a ≠ 0, is __________ 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(vii) The reciprocal of a positive rational number is __________ .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(viii) The reciprocal of a negative rational number is __________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910" y="4000504"/>
            <a:ext cx="8001056" cy="2246769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5. Find the value of: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(“^”  means </a:t>
            </a: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to </a:t>
            </a:r>
            <a:r>
              <a:rPr lang="en-US" sz="1400" b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the power)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(5/8)^-1</a:t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(ii) (-4/9)^-1</a:t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(iii) (-7)^-1</a:t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(iv) (1/-3)^-1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6. Simplify each of the following and express the result as a rational number: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-16/21 × 14/5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(ii) 7/6 × -3/28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(iii) -19/36 × 16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(iv) -13/9 × 27/-26 </a:t>
            </a:r>
            <a:b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Answers – 4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32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14282" y="1643050"/>
            <a:ext cx="8643998" cy="4524315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r>
              <a:rPr lang="en-IN" sz="2000" b="1" dirty="0" smtClean="0"/>
              <a:t>1.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35/44</a:t>
            </a:r>
          </a:p>
          <a:p>
            <a:r>
              <a:rPr lang="en-IN" sz="2000" dirty="0" smtClean="0"/>
              <a:t>(ii) -15/28</a:t>
            </a:r>
          </a:p>
          <a:p>
            <a:r>
              <a:rPr lang="en-IN" sz="2000" dirty="0" smtClean="0"/>
              <a:t>(iii) -10/99</a:t>
            </a:r>
          </a:p>
          <a:p>
            <a:r>
              <a:rPr lang="en-IN" sz="2000" dirty="0" smtClean="0"/>
              <a:t>(iv) -15/68</a:t>
            </a:r>
          </a:p>
          <a:p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000" b="1" dirty="0" smtClean="0"/>
              <a:t>2.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-21/40</a:t>
            </a:r>
          </a:p>
          <a:p>
            <a:r>
              <a:rPr lang="en-IN" sz="2000" dirty="0" smtClean="0"/>
              <a:t>(ii) -45/8</a:t>
            </a:r>
          </a:p>
          <a:p>
            <a:r>
              <a:rPr lang="en-IN" sz="2000" dirty="0" smtClean="0"/>
              <a:t>(iii) 10/11</a:t>
            </a:r>
          </a:p>
          <a:p>
            <a:r>
              <a:rPr lang="en-IN" sz="2000" dirty="0" smtClean="0"/>
              <a:t>(iv) -4/7</a:t>
            </a:r>
          </a:p>
          <a:p>
            <a:r>
              <a:rPr lang="en-IN" sz="2000" dirty="0" smtClean="0"/>
              <a:t>(v) 8</a:t>
            </a:r>
          </a:p>
          <a:p>
            <a:r>
              <a:rPr lang="en-IN" sz="2000" dirty="0" smtClean="0"/>
              <a:t>(vi) 5/8</a:t>
            </a:r>
          </a:p>
          <a:p>
            <a:r>
              <a:rPr lang="en-IN" sz="2000" dirty="0" smtClean="0"/>
              <a:t>(vii) 1/8</a:t>
            </a:r>
          </a:p>
          <a:p>
            <a:r>
              <a:rPr lang="en-IN" sz="2000" dirty="0" smtClean="0"/>
              <a:t>(viii) 5/6</a:t>
            </a:r>
          </a:p>
          <a:p>
            <a:r>
              <a:rPr lang="en-IN" sz="2000" dirty="0" smtClean="0"/>
              <a:t>(ix) -32/15</a:t>
            </a:r>
          </a:p>
          <a:p>
            <a:r>
              <a:rPr lang="en-IN" sz="2000" dirty="0" smtClean="0"/>
              <a:t>(x) -28</a:t>
            </a:r>
          </a:p>
          <a:p>
            <a:r>
              <a:rPr lang="en-IN" sz="2000" dirty="0" smtClean="0"/>
              <a:t>(xi) -14</a:t>
            </a:r>
          </a:p>
          <a:p>
            <a:r>
              <a:rPr lang="en-IN" sz="2000" dirty="0" smtClean="0"/>
              <a:t>(xii) 26</a:t>
            </a:r>
          </a:p>
          <a:p>
            <a:r>
              <a:rPr lang="en-IN" sz="2000" dirty="0" smtClean="0"/>
              <a:t/>
            </a:r>
            <a:br>
              <a:rPr lang="en-IN" sz="2000" dirty="0" smtClean="0"/>
            </a:br>
            <a:endParaRPr lang="en-IN" sz="2000" dirty="0" smtClean="0"/>
          </a:p>
          <a:p>
            <a:r>
              <a:rPr lang="en-IN" sz="2000" b="1" dirty="0" smtClean="0"/>
              <a:t>3.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25/13</a:t>
            </a:r>
          </a:p>
          <a:p>
            <a:r>
              <a:rPr lang="en-IN" sz="2000" dirty="0" smtClean="0"/>
              <a:t>(ii)  12/-17</a:t>
            </a:r>
          </a:p>
          <a:p>
            <a:r>
              <a:rPr lang="en-IN" sz="2000" dirty="0" smtClean="0"/>
              <a:t>(iii) 24/-7</a:t>
            </a:r>
          </a:p>
          <a:p>
            <a:r>
              <a:rPr lang="en-IN" sz="2000" dirty="0" smtClean="0"/>
              <a:t>(iv) 1/18</a:t>
            </a:r>
          </a:p>
          <a:p>
            <a:r>
              <a:rPr lang="en-IN" sz="2000" dirty="0" smtClean="0"/>
              <a:t>(v) 1/-16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000" b="1" dirty="0" smtClean="0"/>
              <a:t>4.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1</a:t>
            </a:r>
          </a:p>
          <a:p>
            <a:r>
              <a:rPr lang="en-IN" sz="2000" dirty="0" smtClean="0"/>
              <a:t>(ii) No</a:t>
            </a:r>
          </a:p>
          <a:p>
            <a:r>
              <a:rPr lang="en-IN" sz="2000" dirty="0" smtClean="0"/>
              <a:t>(iii) 1, -1</a:t>
            </a:r>
          </a:p>
          <a:p>
            <a:r>
              <a:rPr lang="en-IN" sz="2000" dirty="0" smtClean="0"/>
              <a:t>(iv) Not</a:t>
            </a:r>
          </a:p>
          <a:p>
            <a:r>
              <a:rPr lang="en-IN" sz="2000" dirty="0" smtClean="0"/>
              <a:t>(v) 1/a</a:t>
            </a:r>
          </a:p>
          <a:p>
            <a:r>
              <a:rPr lang="en-IN" sz="2000" dirty="0" smtClean="0"/>
              <a:t>(vi) a</a:t>
            </a:r>
          </a:p>
          <a:p>
            <a:r>
              <a:rPr lang="en-IN" sz="2000" dirty="0" smtClean="0"/>
              <a:t>(vii) Positive</a:t>
            </a:r>
          </a:p>
          <a:p>
            <a:r>
              <a:rPr lang="en-IN" sz="2000" dirty="0" smtClean="0"/>
              <a:t>(viii) Negative</a:t>
            </a:r>
          </a:p>
          <a:p>
            <a:endParaRPr lang="en-IN" sz="2000" dirty="0" smtClean="0"/>
          </a:p>
          <a:p>
            <a:r>
              <a:rPr lang="en-IN" sz="2000" b="1" dirty="0" smtClean="0"/>
              <a:t>5.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8/5</a:t>
            </a:r>
          </a:p>
          <a:p>
            <a:r>
              <a:rPr lang="en-IN" sz="2000" dirty="0" smtClean="0"/>
              <a:t>(ii) -9/4</a:t>
            </a:r>
          </a:p>
          <a:p>
            <a:r>
              <a:rPr lang="en-IN" sz="2000" dirty="0" smtClean="0"/>
              <a:t>(iii) -1/7</a:t>
            </a:r>
          </a:p>
          <a:p>
            <a:r>
              <a:rPr lang="en-IN" sz="2000" dirty="0" smtClean="0"/>
              <a:t>(iv) -3</a:t>
            </a:r>
          </a:p>
          <a:p>
            <a:endParaRPr lang="en-IN" sz="2000" dirty="0" smtClean="0"/>
          </a:p>
          <a:p>
            <a:r>
              <a:rPr lang="en-IN" sz="2000" b="1" dirty="0" smtClean="0"/>
              <a:t>6.</a:t>
            </a:r>
            <a:r>
              <a:rPr lang="en-IN" sz="2000" dirty="0" smtClean="0"/>
              <a:t> (</a:t>
            </a:r>
            <a:r>
              <a:rPr lang="en-IN" sz="2000" dirty="0" err="1" smtClean="0"/>
              <a:t>i</a:t>
            </a:r>
            <a:r>
              <a:rPr lang="en-IN" sz="2000" dirty="0" smtClean="0"/>
              <a:t>) -32/15</a:t>
            </a:r>
          </a:p>
          <a:p>
            <a:r>
              <a:rPr lang="en-IN" sz="2000" dirty="0" smtClean="0"/>
              <a:t>(ii) -1/8</a:t>
            </a:r>
          </a:p>
          <a:p>
            <a:r>
              <a:rPr lang="en-IN" sz="2000" dirty="0" smtClean="0"/>
              <a:t>(iii) -76/9</a:t>
            </a:r>
          </a:p>
          <a:p>
            <a:r>
              <a:rPr lang="en-IN" sz="2000" dirty="0" smtClean="0"/>
              <a:t>(iv) 3/2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Self Assessment – 5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33</a:t>
            </a:fld>
            <a:endParaRPr lang="en-IN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9392" y="1714488"/>
            <a:ext cx="9358378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spc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1. Multiply the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rationals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-5/17 by 51/(-60)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-6/11 by -55/36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-8/25 by -5/16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6/7 by -49/36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2. Verify each of the following: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4/17 × (-7)/9 = (-7)/9 × 4/17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(-8)/11 × 1/5 = 1/5 × (-8)/11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(-12)/5 × 7/(-36) = 7/-36 × (-12)/5 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-8 × (-13)/12 = (-13)/12 × (-8) 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3. Verify each of the following: 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(3/5 × 12/13) × 7/18 = 3/5 ×(12/13 × 7/8)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</a:t>
            </a: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(-13)/24 × {(-12)/5 × 35/36} = {(-13)/24 × (-12)/5} × 35/36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{(-9)/5 × (-10)/3} × 21/-4 = (-9)/5 × {(-10)/3 × 21/-4}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4. Fill in the blanks: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(-23)/17 × 18/35 = 18/35 × (_____)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-38 × (-7)/19 = (-7)/19 × (_____)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{15/7 × -21/10} × (-5)/6 = (_____) × {(-21)/10 × (-5)/6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}</a:t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(-12)/5 × {4/15 × 25/-16} = {(-12)/5 × (4/15) × (_____)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lang="en-US" sz="12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5. Find the multiplicative inverse of: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-11/-15    (ii) -5     (iii) 0/7    (iv) 2/-5</a:t>
            </a:r>
            <a:b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(v) (-1)/8</a:t>
            </a: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225760" y="104930"/>
            <a:ext cx="885828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6. Verify the following rational numbers using the multiplication properties: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3/7 × {5/6 + 12/13} = (3/7 × 5/6) + (3/7 × 12/13)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(ii) -15/4 × (3/7 + (-12)/5) = (-15/4 × 3/7) + (-15/4 × (-12)/5)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(iii) (-8/3 + -13/12) × 5/6 = (-8/3 × 5/6) + (-13/12 × 5/6)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(iv) -16/7 × {-8/9 + (-7)/6} = (-16/7 × (-8)/9) + ((-16)/7 × -7/6)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7. Name the property of multiplication illustrated by the following statements: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i</a:t>
            </a: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) -11/13 × -17/5 = -17/5 × -11/13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(ii) {(-2)/3 × 7/9} × (-9)/5 = (-2)/3 × {7/9 × (-9)/5}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(iii) (-3)/4 × {(-5)/6 + 7/8 = {(-3)/4 × (-5)/6} + {(-3)/4 × 7/8}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(iv) (-16)/9 × 1 = 1 × (-16)/9 = (-16)/9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(v) (-11)/15 × 15/-11 = 15/-11 × (-11)/15 = 1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Verdana" pitchFamily="34" charset="0"/>
                <a:cs typeface="Arial" pitchFamily="34" charset="0"/>
              </a:rPr>
              <a:t>(vi) -7/5 × 0 = 0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Answers – 5</a:t>
            </a: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35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28596" y="1357298"/>
            <a:ext cx="8358246" cy="457203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IN" b="1" dirty="0" smtClean="0"/>
              <a:t>1.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1/4</a:t>
            </a:r>
          </a:p>
          <a:p>
            <a:r>
              <a:rPr lang="en-IN" dirty="0" smtClean="0"/>
              <a:t>(ii) 5/6</a:t>
            </a:r>
          </a:p>
          <a:p>
            <a:r>
              <a:rPr lang="en-IN" dirty="0" smtClean="0"/>
              <a:t>(iii) 1/10</a:t>
            </a:r>
          </a:p>
          <a:p>
            <a:r>
              <a:rPr lang="en-IN" dirty="0" smtClean="0"/>
              <a:t>(iv) -7/6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4.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-23/17</a:t>
            </a:r>
          </a:p>
          <a:p>
            <a:r>
              <a:rPr lang="en-IN" dirty="0" smtClean="0"/>
              <a:t>(ii) -38</a:t>
            </a:r>
          </a:p>
          <a:p>
            <a:r>
              <a:rPr lang="en-IN" dirty="0" smtClean="0"/>
              <a:t>(iii) 15/7</a:t>
            </a:r>
          </a:p>
          <a:p>
            <a:r>
              <a:rPr lang="en-IN" dirty="0" smtClean="0"/>
              <a:t>(iv) 25/-16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5.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-15/-11</a:t>
            </a:r>
          </a:p>
          <a:p>
            <a:r>
              <a:rPr lang="en-IN" dirty="0" smtClean="0"/>
              <a:t>(ii) 1/-5</a:t>
            </a:r>
          </a:p>
          <a:p>
            <a:r>
              <a:rPr lang="en-IN" dirty="0" smtClean="0"/>
              <a:t>(iii) Does not exist</a:t>
            </a:r>
          </a:p>
          <a:p>
            <a:r>
              <a:rPr lang="en-IN" dirty="0" smtClean="0"/>
              <a:t>(iv) -5/2</a:t>
            </a:r>
          </a:p>
          <a:p>
            <a:r>
              <a:rPr lang="en-IN" dirty="0" smtClean="0"/>
              <a:t>(v) 8/-1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7.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Commutative property</a:t>
            </a:r>
          </a:p>
          <a:p>
            <a:r>
              <a:rPr lang="en-IN" dirty="0" smtClean="0"/>
              <a:t>(ii) Associative property</a:t>
            </a:r>
          </a:p>
          <a:p>
            <a:r>
              <a:rPr lang="en-IN" dirty="0" smtClean="0"/>
              <a:t>(iii) Distributive property</a:t>
            </a:r>
          </a:p>
          <a:p>
            <a:r>
              <a:rPr lang="en-IN" dirty="0" smtClean="0"/>
              <a:t>(iv) Property of multiplicative identity</a:t>
            </a:r>
          </a:p>
          <a:p>
            <a:r>
              <a:rPr lang="en-IN" dirty="0" smtClean="0"/>
              <a:t>(v) Property of multiplicative inverse</a:t>
            </a:r>
          </a:p>
          <a:p>
            <a:r>
              <a:rPr lang="en-IN" dirty="0" smtClean="0"/>
              <a:t>(vi) Multiplicative property of 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Self Assessment – 6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36</a:t>
            </a:fld>
            <a:endParaRPr lang="en-IN"/>
          </a:p>
        </p:txBody>
      </p:sp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285720" y="2000240"/>
            <a:ext cx="842968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1. Divide the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rationals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: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1 by 1/2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5 by -5/7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-3/4 by 9/-16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(iv)-7/8 by -21/16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(v) 7/-4 by 63/64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(vi) 0 by -7/5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(vii) -3/4 by -6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(viii) 2/3 by -7/12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1" dirty="0" smtClean="0">
              <a:solidFill>
                <a:srgbClr val="000000"/>
              </a:solidFill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2. Simplify: 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) 4/9 ÷ -5/12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(ii) -8 ÷ (-7/16)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(iii) -12/7 ÷ (-18)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(iv) (-1/10) ÷ (-8/5)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(v) (-16/35) ÷ (-15/14)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cs typeface="Arial" pitchFamily="34" charset="0"/>
              </a:rPr>
              <a:t>(vi) {(-65/14) ÷ (13/7)}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37</a:t>
            </a:fld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14282" y="214290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3.</a:t>
            </a:r>
            <a:r>
              <a:rPr lang="en-IN" dirty="0" smtClean="0"/>
              <a:t> The product of two rational numbers is 15. If one of the numbers is -10, find the other.</a:t>
            </a:r>
          </a:p>
          <a:p>
            <a:r>
              <a:rPr lang="en-IN" b="1" dirty="0" smtClean="0"/>
              <a:t>4. </a:t>
            </a:r>
            <a:r>
              <a:rPr lang="en-IN" dirty="0" smtClean="0"/>
              <a:t>The product of two rational numbers is -9. If one of the numbers is -12, find the other.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5. </a:t>
            </a:r>
            <a:r>
              <a:rPr lang="en-IN" dirty="0" smtClean="0"/>
              <a:t>The product of two rational numbers is -16/9. If one of the numbers is -4/3, find the other.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6. </a:t>
            </a:r>
            <a:r>
              <a:rPr lang="en-IN" dirty="0" smtClean="0"/>
              <a:t>By what rational number should we multiply -15/56 to get -5/7?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7. </a:t>
            </a:r>
            <a:r>
              <a:rPr lang="en-IN" dirty="0" smtClean="0"/>
              <a:t>By what rational number should -8/39 be multiplied to obtain 1/26?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b="1" dirty="0" smtClean="0"/>
              <a:t>8. </a:t>
            </a:r>
            <a:r>
              <a:rPr lang="en-IN" dirty="0" smtClean="0"/>
              <a:t>By what number should -33/8 be divided to get -11/2?</a:t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9.</a:t>
            </a:r>
            <a:r>
              <a:rPr lang="en-IN" dirty="0" smtClean="0"/>
              <a:t> The product of two rational numbers is -8/9. If one of the numbers is -4/15, find the other.</a:t>
            </a:r>
          </a:p>
          <a:p>
            <a:r>
              <a:rPr lang="en-IN" b="1" dirty="0" smtClean="0"/>
              <a:t>10.</a:t>
            </a:r>
            <a:r>
              <a:rPr lang="en-IN" dirty="0" smtClean="0"/>
              <a:t> By what number should we multiply -1/6, so that the product may be -23/9?</a:t>
            </a:r>
          </a:p>
          <a:p>
            <a:r>
              <a:rPr lang="en-IN" b="1" dirty="0" smtClean="0"/>
              <a:t>11.</a:t>
            </a:r>
            <a:r>
              <a:rPr lang="en-IN" dirty="0" smtClean="0"/>
              <a:t> By what number should -33/16 be divided to get -11/4?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25760" y="4711372"/>
            <a:ext cx="57864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 smtClean="0"/>
              <a:t>12. Fill in the blanks:</a:t>
            </a:r>
            <a:endParaRPr lang="en-IN" dirty="0" smtClean="0"/>
          </a:p>
          <a:p>
            <a:r>
              <a:rPr lang="en-IN" dirty="0" smtClean="0"/>
              <a:t>(</a:t>
            </a:r>
            <a:r>
              <a:rPr lang="en-IN" dirty="0" err="1" smtClean="0"/>
              <a:t>i</a:t>
            </a:r>
            <a:r>
              <a:rPr lang="en-IN" dirty="0" smtClean="0"/>
              <a:t>) 9/8 ÷ (_____) = -3/2</a:t>
            </a:r>
            <a:br>
              <a:rPr lang="en-IN" dirty="0" smtClean="0"/>
            </a:br>
            <a:r>
              <a:rPr lang="en-IN" dirty="0" smtClean="0"/>
              <a:t>(ii) (_____) ÷ (-7/5) = 10/19</a:t>
            </a:r>
            <a:br>
              <a:rPr lang="en-IN" dirty="0" smtClean="0"/>
            </a:br>
            <a:r>
              <a:rPr lang="en-IN" dirty="0" smtClean="0"/>
              <a:t>(iii) (_____) ÷ (-3) = -4/15</a:t>
            </a:r>
            <a:br>
              <a:rPr lang="en-IN" dirty="0" smtClean="0"/>
            </a:br>
            <a:r>
              <a:rPr lang="en-IN" dirty="0" smtClean="0"/>
              <a:t>(iv) (-12) ÷ (_____) = -6/5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Answers – 6</a:t>
            </a:r>
            <a:endParaRPr lang="en-IN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38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357158" y="1857365"/>
            <a:ext cx="8643966" cy="2857519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r>
              <a:rPr lang="en-IN" b="1" dirty="0" smtClean="0"/>
              <a:t>1.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2</a:t>
            </a:r>
          </a:p>
          <a:p>
            <a:r>
              <a:rPr lang="en-IN" dirty="0" smtClean="0"/>
              <a:t>(ii) -7</a:t>
            </a:r>
          </a:p>
          <a:p>
            <a:r>
              <a:rPr lang="en-IN" dirty="0" smtClean="0"/>
              <a:t>(iii) 4/3</a:t>
            </a:r>
          </a:p>
          <a:p>
            <a:r>
              <a:rPr lang="en-IN" dirty="0" smtClean="0"/>
              <a:t>(iv) 2/3</a:t>
            </a:r>
          </a:p>
          <a:p>
            <a:r>
              <a:rPr lang="en-IN" dirty="0" smtClean="0"/>
              <a:t>(v) -16/9</a:t>
            </a:r>
          </a:p>
          <a:p>
            <a:r>
              <a:rPr lang="en-IN" dirty="0" smtClean="0"/>
              <a:t>(vi) 0</a:t>
            </a:r>
          </a:p>
          <a:p>
            <a:r>
              <a:rPr lang="en-IN" dirty="0" smtClean="0"/>
              <a:t>(vii) 1/8</a:t>
            </a:r>
          </a:p>
          <a:p>
            <a:r>
              <a:rPr lang="en-IN" dirty="0" smtClean="0"/>
              <a:t>(viii) -8/7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2.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-16/15</a:t>
            </a:r>
          </a:p>
          <a:p>
            <a:r>
              <a:rPr lang="en-IN" dirty="0" smtClean="0"/>
              <a:t>(ii) 128/7</a:t>
            </a:r>
          </a:p>
          <a:p>
            <a:r>
              <a:rPr lang="en-IN" dirty="0" smtClean="0"/>
              <a:t>(iii) 2/21</a:t>
            </a:r>
          </a:p>
          <a:p>
            <a:r>
              <a:rPr lang="en-IN" dirty="0" smtClean="0"/>
              <a:t>(iv) 1/16</a:t>
            </a:r>
          </a:p>
          <a:p>
            <a:r>
              <a:rPr lang="en-IN" dirty="0" smtClean="0"/>
              <a:t>(v) 32/75</a:t>
            </a:r>
          </a:p>
          <a:p>
            <a:r>
              <a:rPr lang="en-IN" dirty="0" smtClean="0"/>
              <a:t>(vi) -5/2</a:t>
            </a:r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IN" b="1" dirty="0" smtClean="0"/>
              <a:t>3.</a:t>
            </a:r>
            <a:r>
              <a:rPr lang="en-IN" dirty="0" smtClean="0"/>
              <a:t> -3/2</a:t>
            </a:r>
          </a:p>
          <a:p>
            <a:r>
              <a:rPr lang="en-IN" b="1" dirty="0" smtClean="0"/>
              <a:t>4.</a:t>
            </a:r>
            <a:r>
              <a:rPr lang="en-IN" dirty="0" smtClean="0"/>
              <a:t> 3/4</a:t>
            </a:r>
          </a:p>
          <a:p>
            <a:r>
              <a:rPr lang="en-IN" b="1" dirty="0" smtClean="0"/>
              <a:t>5.</a:t>
            </a:r>
            <a:r>
              <a:rPr lang="en-IN" dirty="0" smtClean="0"/>
              <a:t> 4/3</a:t>
            </a:r>
          </a:p>
          <a:p>
            <a:r>
              <a:rPr lang="en-IN" b="1" dirty="0" smtClean="0"/>
              <a:t>6.</a:t>
            </a:r>
            <a:r>
              <a:rPr lang="en-IN" dirty="0" smtClean="0"/>
              <a:t> 8/3</a:t>
            </a:r>
          </a:p>
          <a:p>
            <a:r>
              <a:rPr lang="en-IN" b="1" dirty="0" smtClean="0"/>
              <a:t>7.</a:t>
            </a:r>
            <a:r>
              <a:rPr lang="en-IN" dirty="0" smtClean="0"/>
              <a:t> -3/16</a:t>
            </a:r>
          </a:p>
          <a:p>
            <a:r>
              <a:rPr lang="en-IN" b="1" dirty="0" smtClean="0"/>
              <a:t>8.</a:t>
            </a:r>
            <a:r>
              <a:rPr lang="en-IN" dirty="0" smtClean="0"/>
              <a:t> 3/4</a:t>
            </a:r>
          </a:p>
          <a:p>
            <a:r>
              <a:rPr lang="en-IN" b="1" dirty="0" smtClean="0"/>
              <a:t>9.</a:t>
            </a:r>
            <a:r>
              <a:rPr lang="en-IN" dirty="0" smtClean="0"/>
              <a:t> 10/3</a:t>
            </a:r>
          </a:p>
          <a:p>
            <a:r>
              <a:rPr lang="en-IN" b="1" dirty="0" smtClean="0"/>
              <a:t>10.</a:t>
            </a:r>
            <a:r>
              <a:rPr lang="en-IN" dirty="0" smtClean="0"/>
              <a:t> 46/3</a:t>
            </a:r>
          </a:p>
          <a:p>
            <a:r>
              <a:rPr lang="en-IN" b="1" dirty="0" smtClean="0"/>
              <a:t>11.</a:t>
            </a:r>
            <a:r>
              <a:rPr lang="en-IN" dirty="0" smtClean="0"/>
              <a:t> 3/4</a:t>
            </a:r>
          </a:p>
          <a:p>
            <a:endParaRPr lang="en-IN" b="1" dirty="0" smtClean="0"/>
          </a:p>
          <a:p>
            <a:r>
              <a:rPr lang="en-IN" b="1" dirty="0" smtClean="0"/>
              <a:t>12.</a:t>
            </a:r>
            <a:r>
              <a:rPr lang="en-IN" dirty="0" smtClean="0"/>
              <a:t> (</a:t>
            </a:r>
            <a:r>
              <a:rPr lang="en-IN" dirty="0" err="1" smtClean="0"/>
              <a:t>i</a:t>
            </a:r>
            <a:r>
              <a:rPr lang="en-IN" dirty="0" smtClean="0"/>
              <a:t>) -3/4</a:t>
            </a:r>
          </a:p>
          <a:p>
            <a:r>
              <a:rPr lang="en-IN" dirty="0" smtClean="0"/>
              <a:t>(ii) -14/19</a:t>
            </a:r>
          </a:p>
          <a:p>
            <a:r>
              <a:rPr lang="en-IN" dirty="0" smtClean="0"/>
              <a:t>(iii) 4/5</a:t>
            </a:r>
          </a:p>
          <a:p>
            <a:r>
              <a:rPr lang="en-IN" dirty="0" smtClean="0"/>
              <a:t>(iv) 10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Self Assessment – 7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39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00034" y="1285860"/>
            <a:ext cx="73581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/>
              <a:t>1. </a:t>
            </a:r>
            <a:r>
              <a:rPr lang="en-IN" sz="2000" dirty="0" smtClean="0"/>
              <a:t>Find out a rational numbers lying between 1/4 and 1/3.</a:t>
            </a:r>
          </a:p>
          <a:p>
            <a:r>
              <a:rPr lang="en-IN" sz="2000" b="1" dirty="0" smtClean="0"/>
              <a:t>2. </a:t>
            </a:r>
            <a:r>
              <a:rPr lang="en-IN" sz="2000" dirty="0" smtClean="0"/>
              <a:t>Find out a rational number lying between 2 and 3.</a:t>
            </a:r>
          </a:p>
          <a:p>
            <a:r>
              <a:rPr lang="en-IN" sz="2000" b="1" dirty="0" smtClean="0"/>
              <a:t>3. </a:t>
            </a:r>
            <a:r>
              <a:rPr lang="en-IN" sz="2000" dirty="0" smtClean="0"/>
              <a:t>Find out a rational number lying between -1/3 and 1/2.</a:t>
            </a:r>
          </a:p>
          <a:p>
            <a:r>
              <a:rPr lang="en-IN" sz="2000" b="1" dirty="0" smtClean="0"/>
              <a:t>4. </a:t>
            </a:r>
            <a:r>
              <a:rPr lang="en-IN" sz="2000" dirty="0" smtClean="0"/>
              <a:t>Find out two rational numbers lying between -3 and -2.</a:t>
            </a:r>
          </a:p>
          <a:p>
            <a:r>
              <a:rPr lang="en-IN" sz="2000" b="1" dirty="0" smtClean="0"/>
              <a:t>5.</a:t>
            </a:r>
            <a:r>
              <a:rPr lang="en-IN" sz="2000" dirty="0" smtClean="0"/>
              <a:t> Find out six rational numbers lying between -4/8 and 3/8.</a:t>
            </a:r>
          </a:p>
          <a:p>
            <a:r>
              <a:rPr lang="en-IN" sz="2000" b="1" dirty="0" smtClean="0"/>
              <a:t>6.</a:t>
            </a:r>
            <a:r>
              <a:rPr lang="en-IN" sz="2000" dirty="0" smtClean="0"/>
              <a:t> Find out ten rational numbers lying between 7/13 and -4/13.</a:t>
            </a:r>
            <a:endParaRPr lang="en-IN" sz="2000" dirty="0"/>
          </a:p>
        </p:txBody>
      </p:sp>
      <p:sp>
        <p:nvSpPr>
          <p:cNvPr id="6" name="Rectangle 5"/>
          <p:cNvSpPr/>
          <p:nvPr/>
        </p:nvSpPr>
        <p:spPr>
          <a:xfrm>
            <a:off x="428596" y="3214686"/>
            <a:ext cx="8001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b="1" dirty="0" smtClean="0"/>
              <a:t>7. </a:t>
            </a:r>
            <a:r>
              <a:rPr lang="en-IN" sz="2000" dirty="0" smtClean="0"/>
              <a:t>Find out three rational numbers lying between 4 and 5.</a:t>
            </a:r>
            <a:br>
              <a:rPr lang="en-IN" sz="2000" dirty="0" smtClean="0"/>
            </a:br>
            <a:r>
              <a:rPr lang="en-IN" sz="2000" b="1" dirty="0" smtClean="0"/>
              <a:t>8. </a:t>
            </a:r>
            <a:r>
              <a:rPr lang="en-IN" sz="2000" dirty="0" smtClean="0"/>
              <a:t>Find out three rational numbers lying between 2/3 and 3/4.</a:t>
            </a:r>
          </a:p>
          <a:p>
            <a:r>
              <a:rPr lang="en-IN" sz="2000" b="1" dirty="0" smtClean="0"/>
              <a:t>9. State true or false:</a:t>
            </a:r>
            <a:endParaRPr lang="en-IN" sz="2000" dirty="0" smtClean="0"/>
          </a:p>
          <a:p>
            <a:r>
              <a:rPr lang="en-IN" sz="2000" dirty="0" smtClean="0"/>
              <a:t>(</a:t>
            </a:r>
            <a:r>
              <a:rPr lang="en-IN" sz="2000" dirty="0" err="1" smtClean="0"/>
              <a:t>i</a:t>
            </a:r>
            <a:r>
              <a:rPr lang="en-IN" sz="2000" dirty="0" smtClean="0"/>
              <a:t>) Between any two distinct integers there is always an integer.</a:t>
            </a:r>
          </a:p>
          <a:p>
            <a:r>
              <a:rPr lang="en-IN" sz="2000" dirty="0" smtClean="0"/>
              <a:t>(ii) Between any two distinct rational numbers there is always a rational number.</a:t>
            </a:r>
          </a:p>
          <a:p>
            <a:r>
              <a:rPr lang="en-IN" sz="2000" dirty="0" smtClean="0"/>
              <a:t>(iii) Between any two distinct rational numbers there are infinitely many rational numbers.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pperplate Gothic Bold" pitchFamily="34" charset="0"/>
              </a:rPr>
              <a:t>Important notes</a:t>
            </a:r>
            <a:endParaRPr lang="en-IN" dirty="0">
              <a:latin typeface="Copperplate Gothic Bold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F08D-BFAD-47C6-B206-5EF870577DA1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4</a:t>
            </a:fld>
            <a:endParaRPr lang="en-IN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BD5E5"/>
              </a:clrFrom>
              <a:clrTo>
                <a:srgbClr val="FBD5E5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0" y="1214422"/>
            <a:ext cx="914400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032208"/>
            <a:ext cx="8786842" cy="61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214282" y="3571876"/>
            <a:ext cx="8715436" cy="229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pperplate Gothic Bold" pitchFamily="34" charset="0"/>
              </a:rPr>
              <a:t>Answers – 7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EA096-C5B4-4885-BC16-EFED52DFFD9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40</a:t>
            </a:fld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500034" y="1357298"/>
            <a:ext cx="757242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 smtClean="0"/>
              <a:t>1.</a:t>
            </a:r>
            <a:r>
              <a:rPr lang="da-DK" sz="2000" dirty="0" smtClean="0"/>
              <a:t> 7/24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2.</a:t>
            </a:r>
            <a:r>
              <a:rPr lang="da-DK" sz="2000" dirty="0" smtClean="0"/>
              <a:t> 5/2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3.</a:t>
            </a:r>
            <a:r>
              <a:rPr lang="da-DK" sz="2000" dirty="0" smtClean="0"/>
              <a:t> 1/12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4.</a:t>
            </a:r>
            <a:r>
              <a:rPr lang="da-DK" sz="2000" dirty="0" smtClean="0"/>
              <a:t> -5/2, -9/4</a:t>
            </a:r>
          </a:p>
          <a:p>
            <a:r>
              <a:rPr lang="da-DK" sz="2000" b="1" dirty="0" smtClean="0"/>
              <a:t>5.</a:t>
            </a:r>
            <a:r>
              <a:rPr lang="da-DK" sz="2000" dirty="0" smtClean="0"/>
              <a:t> -3/8, -2/8, -1/8, 0/8, 1/8, 2/8</a:t>
            </a:r>
          </a:p>
          <a:p>
            <a:r>
              <a:rPr lang="da-DK" sz="2000" b="1" dirty="0" smtClean="0"/>
              <a:t>6.</a:t>
            </a:r>
            <a:r>
              <a:rPr lang="da-DK" sz="2000" dirty="0" smtClean="0"/>
              <a:t> -3/13, -2/13, -1/13, 0/13, 1/13, 2/13, 3/13, 4/13, 5/13, 6/13</a:t>
            </a:r>
          </a:p>
          <a:p>
            <a:r>
              <a:rPr lang="da-DK" sz="2000" b="1" dirty="0" smtClean="0"/>
              <a:t>7.</a:t>
            </a:r>
            <a:r>
              <a:rPr lang="da-DK" sz="2000" dirty="0" smtClean="0"/>
              <a:t> 17/4, 9/2, 19/4</a:t>
            </a:r>
            <a:br>
              <a:rPr lang="da-DK" sz="2000" dirty="0" smtClean="0"/>
            </a:b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b="1" dirty="0" smtClean="0"/>
              <a:t>8.</a:t>
            </a:r>
            <a:r>
              <a:rPr lang="da-DK" sz="2000" dirty="0" smtClean="0"/>
              <a:t> 33/48, 17/24, 35/48</a:t>
            </a:r>
          </a:p>
          <a:p>
            <a:r>
              <a:rPr lang="da-DK" sz="2000" b="1" dirty="0" smtClean="0"/>
              <a:t>9.</a:t>
            </a:r>
            <a:r>
              <a:rPr lang="da-DK" sz="2000" dirty="0" smtClean="0"/>
              <a:t> (i) False</a:t>
            </a:r>
          </a:p>
          <a:p>
            <a:r>
              <a:rPr lang="da-DK" sz="2000" dirty="0" smtClean="0"/>
              <a:t>(ii) True</a:t>
            </a:r>
          </a:p>
          <a:p>
            <a:r>
              <a:rPr lang="da-DK" sz="2000" dirty="0" smtClean="0"/>
              <a:t>(iii) True</a:t>
            </a:r>
            <a:endParaRPr lang="da-D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BDF50-499A-4858-B9E7-76597B9D6812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41</a:t>
            </a:fld>
            <a:endParaRPr lang="en-IN"/>
          </a:p>
        </p:txBody>
      </p:sp>
      <p:pic>
        <p:nvPicPr>
          <p:cNvPr id="6" name="Picture 5" descr="AdobeStock_15922913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642918"/>
            <a:ext cx="7286676" cy="4857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184698"/>
            <a:ext cx="8229600" cy="1143000"/>
          </a:xfrm>
        </p:spPr>
        <p:txBody>
          <a:bodyPr>
            <a:noAutofit/>
          </a:bodyPr>
          <a:lstStyle/>
          <a:p>
            <a:r>
              <a:rPr lang="en-IN" sz="2800" dirty="0" smtClean="0">
                <a:latin typeface="Copperplate Gothic Bold" pitchFamily="34" charset="0"/>
              </a:rPr>
              <a:t>PROPERTIES OF MULTIPLICATION OF RATIONAL NUMBERS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46C86-0196-448D-8BE2-BF3FAFA92B3C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5</a:t>
            </a:fld>
            <a:endParaRPr lang="en-IN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428596" y="1214422"/>
            <a:ext cx="8201695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57158" y="4180344"/>
            <a:ext cx="92155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Property – 1 :-</a:t>
            </a:r>
            <a:endParaRPr lang="en-IN" sz="2800" b="1" dirty="0" smtClean="0"/>
          </a:p>
          <a:p>
            <a:r>
              <a:rPr lang="en-IN" sz="2800" b="1" dirty="0" smtClean="0">
                <a:solidFill>
                  <a:srgbClr val="C00000"/>
                </a:solidFill>
              </a:rPr>
              <a:t>Product of two rational numbers remains the same even if we change their order,</a:t>
            </a:r>
          </a:p>
          <a:p>
            <a:r>
              <a:rPr lang="en-IN" sz="2800" b="1" dirty="0" smtClean="0"/>
              <a:t> i.e. if x and y are rational numbers, then </a:t>
            </a:r>
          </a:p>
          <a:p>
            <a:r>
              <a:rPr lang="en-IN" sz="2800" b="1" dirty="0" smtClean="0">
                <a:solidFill>
                  <a:srgbClr val="C00000"/>
                </a:solidFill>
              </a:rPr>
              <a:t>                   x × y = y × x. </a:t>
            </a:r>
          </a:p>
          <a:p>
            <a:r>
              <a:rPr lang="en-IN" sz="2800" b="1" dirty="0" smtClean="0"/>
              <a:t>This is known as </a:t>
            </a:r>
            <a:r>
              <a:rPr lang="en-IN" sz="2800" b="1" dirty="0" smtClean="0">
                <a:solidFill>
                  <a:srgbClr val="7030A0"/>
                </a:solidFill>
              </a:rPr>
              <a:t>commutative law of multiplication</a:t>
            </a:r>
            <a:r>
              <a:rPr lang="en-IN" sz="2800" b="1" dirty="0" smtClean="0"/>
              <a:t>.  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199D-6157-4904-B808-519EB97F26D4}" type="datetime2">
              <a:rPr lang="en-US" smtClean="0"/>
              <a:pPr/>
              <a:t>Wednesday, April 08, 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42910" y="428604"/>
            <a:ext cx="7886700" cy="150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/>
          <a:stretch>
            <a:fillRect/>
          </a:stretch>
        </p:blipFill>
        <p:spPr bwMode="auto">
          <a:xfrm>
            <a:off x="642910" y="1928802"/>
            <a:ext cx="785818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F08D-BFAD-47C6-B206-5EF870577DA1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So from the above example we observed that</a:t>
            </a:r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Property – 2:-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>
                <a:solidFill>
                  <a:srgbClr val="C00000"/>
                </a:solidFill>
              </a:rPr>
              <a:t>Product of two rational number remains the same even when we change the grouping of rational numbers,</a:t>
            </a:r>
          </a:p>
          <a:p>
            <a:r>
              <a:rPr lang="en-US" dirty="0" smtClean="0"/>
              <a:t>i.e. if x , y and z are rational numbers, then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( x × y ) ×  z = x × ( y × z)</a:t>
            </a:r>
          </a:p>
          <a:p>
            <a:r>
              <a:rPr lang="en-US" dirty="0" smtClean="0"/>
              <a:t>This is called as </a:t>
            </a:r>
            <a:r>
              <a:rPr lang="en-US" dirty="0" smtClean="0">
                <a:solidFill>
                  <a:srgbClr val="7030A0"/>
                </a:solidFill>
              </a:rPr>
              <a:t>associative law of multiplication.</a:t>
            </a:r>
            <a:endParaRPr lang="en-IN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04C6-5589-4AF3-9FDF-CECD4E7DB8DD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8</a:t>
            </a:fld>
            <a:endParaRPr lang="en-IN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/>
          </a:blip>
          <a:srcRect r="27344"/>
          <a:stretch>
            <a:fillRect/>
          </a:stretch>
        </p:blipFill>
        <p:spPr bwMode="auto">
          <a:xfrm>
            <a:off x="428596" y="928670"/>
            <a:ext cx="846801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So from the above example we observed that</a:t>
            </a:r>
            <a:endParaRPr lang="en-IN" sz="2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Property-3:-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Product of a rational number and zero is zero,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i.e. if x is any rational number, then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x</a:t>
            </a:r>
            <a:r>
              <a:rPr lang="en-US" dirty="0" smtClean="0"/>
              <a:t> ×</a:t>
            </a:r>
            <a:r>
              <a:rPr lang="en-US" dirty="0" smtClean="0">
                <a:solidFill>
                  <a:srgbClr val="C00000"/>
                </a:solidFill>
              </a:rPr>
              <a:t> 0 = 0 </a:t>
            </a:r>
            <a:r>
              <a:rPr lang="en-US" dirty="0" smtClean="0"/>
              <a:t>×</a:t>
            </a:r>
            <a:r>
              <a:rPr lang="en-US" dirty="0" smtClean="0">
                <a:solidFill>
                  <a:srgbClr val="C00000"/>
                </a:solidFill>
              </a:rPr>
              <a:t> x  = 0           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6F08D-BFAD-47C6-B206-5EF870577DA1}" type="datetime2">
              <a:rPr lang="en-US" smtClean="0"/>
              <a:pPr/>
              <a:t>Wednesday, April 08, 2020</a:t>
            </a:fld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97952-67F5-43E5-BF05-F15D0B5F084A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876</Words>
  <Application>Microsoft Office PowerPoint</Application>
  <PresentationFormat>On-screen Show (4:3)</PresentationFormat>
  <Paragraphs>336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DAV PUBLIC SCHOOL BERHAMPUR</vt:lpstr>
      <vt:lpstr>Slide 2</vt:lpstr>
      <vt:lpstr>Slide 3</vt:lpstr>
      <vt:lpstr>Important notes</vt:lpstr>
      <vt:lpstr>PROPERTIES OF MULTIPLICATION OF RATIONAL NUMBERS </vt:lpstr>
      <vt:lpstr>Slide 6</vt:lpstr>
      <vt:lpstr>So from the above example we observed that</vt:lpstr>
      <vt:lpstr>Slide 8</vt:lpstr>
      <vt:lpstr>So from the above example we observed that</vt:lpstr>
      <vt:lpstr>Slide 10</vt:lpstr>
      <vt:lpstr>So from the above example we observed that </vt:lpstr>
      <vt:lpstr>Slide 12</vt:lpstr>
      <vt:lpstr>So from the above example we observed that Property-5:- </vt:lpstr>
      <vt:lpstr>Slide 14</vt:lpstr>
      <vt:lpstr>RECIPROCAL OF A  RATIONAL NUMBER </vt:lpstr>
      <vt:lpstr>Slide 16</vt:lpstr>
      <vt:lpstr>Important Notes</vt:lpstr>
      <vt:lpstr>DIVISION OF                     RATIONAL NUMBERS </vt:lpstr>
      <vt:lpstr>Slide 19</vt:lpstr>
      <vt:lpstr>PROPERTIES OF DIVISION OF RATIONAL NUMBERS 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RATIONALS BETWEEN TWO RATIONAL NUMBERS </vt:lpstr>
      <vt:lpstr>Slide 29</vt:lpstr>
      <vt:lpstr>Self Assessment – 4</vt:lpstr>
      <vt:lpstr>Slide 31</vt:lpstr>
      <vt:lpstr>Answers – 4</vt:lpstr>
      <vt:lpstr>Self Assessment – 5</vt:lpstr>
      <vt:lpstr>Slide 34</vt:lpstr>
      <vt:lpstr>Answers – 5</vt:lpstr>
      <vt:lpstr>Self Assessment – 6</vt:lpstr>
      <vt:lpstr>Slide 37</vt:lpstr>
      <vt:lpstr>Answers – 6</vt:lpstr>
      <vt:lpstr>Self Assessment – 7</vt:lpstr>
      <vt:lpstr>Answers – 7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 PUBLIC SCHOOL BERHAMPUR</dc:title>
  <dc:creator>DELL</dc:creator>
  <cp:lastModifiedBy>Ultimate</cp:lastModifiedBy>
  <cp:revision>4</cp:revision>
  <dcterms:created xsi:type="dcterms:W3CDTF">2020-04-06T01:00:36Z</dcterms:created>
  <dcterms:modified xsi:type="dcterms:W3CDTF">2020-04-08T07:24:59Z</dcterms:modified>
</cp:coreProperties>
</file>