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5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0E4E-7B64-4796-BC8C-F20F32331B3F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E753-6AD0-4D8E-A030-71BBC0F5A3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FGra2Ti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skNkYV9sQ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skNkYV9sQ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Std. VI </a:t>
            </a:r>
            <a:br>
              <a:rPr lang="en-IN" dirty="0" smtClean="0"/>
            </a:br>
            <a:r>
              <a:rPr lang="en-IN" dirty="0" smtClean="0"/>
              <a:t>History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Studying the Past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5718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Studying the past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643998" cy="2571768"/>
          </a:xfrm>
        </p:spPr>
        <p:txBody>
          <a:bodyPr>
            <a:normAutofit fontScale="55000" lnSpcReduction="20000"/>
          </a:bodyPr>
          <a:lstStyle/>
          <a:p>
            <a:r>
              <a:rPr lang="en-IN" b="1" dirty="0" smtClean="0"/>
              <a:t>KEY WORDS-</a:t>
            </a:r>
            <a:r>
              <a:rPr lang="en-IN" dirty="0" smtClean="0"/>
              <a:t>--------</a:t>
            </a:r>
            <a:r>
              <a:rPr lang="en-IN" sz="3300" b="1" dirty="0" smtClean="0"/>
              <a:t>History-Systematic description  of the past events.                        </a:t>
            </a:r>
          </a:p>
          <a:p>
            <a:r>
              <a:rPr lang="en-IN" sz="3300" b="1" dirty="0" smtClean="0"/>
              <a:t>Pre History- It refers to that period when the art of writing was unknown.           </a:t>
            </a:r>
          </a:p>
          <a:p>
            <a:r>
              <a:rPr lang="en-IN" sz="3300" b="1" dirty="0" smtClean="0"/>
              <a:t>Archaeology- The study of prehistory and history through excavation of  sites.</a:t>
            </a:r>
          </a:p>
          <a:p>
            <a:r>
              <a:rPr lang="en-IN" sz="3300" b="1" dirty="0" smtClean="0"/>
              <a:t> Inscriptions- Writing which are engraved on rocks, pillars, clay tablets , caves</a:t>
            </a:r>
          </a:p>
          <a:p>
            <a:r>
              <a:rPr lang="en-IN" sz="3300" b="1" dirty="0" smtClean="0"/>
              <a:t>Epigraphy- The study of inscription is called epigraphy .</a:t>
            </a:r>
          </a:p>
          <a:p>
            <a:r>
              <a:rPr lang="en-IN" sz="3300" b="1" dirty="0" smtClean="0"/>
              <a:t>Monuments- The remains of temples,  </a:t>
            </a:r>
            <a:r>
              <a:rPr lang="en-IN" sz="3300" b="1" dirty="0" err="1" smtClean="0"/>
              <a:t>stupa</a:t>
            </a:r>
            <a:r>
              <a:rPr lang="en-IN" sz="3300" b="1" dirty="0" smtClean="0"/>
              <a:t>  , Palaces and forts.</a:t>
            </a:r>
          </a:p>
          <a:p>
            <a:r>
              <a:rPr lang="en-IN" sz="3300" b="1" dirty="0" smtClean="0"/>
              <a:t>Manuscripts-Books that were written long ago by hand on palm leaves or barks of trees.</a:t>
            </a:r>
          </a:p>
          <a:p>
            <a:r>
              <a:rPr lang="en-IN" sz="3300" b="1" dirty="0" smtClean="0"/>
              <a:t>Artefact- An object made by a human  being.</a:t>
            </a:r>
          </a:p>
          <a:p>
            <a:r>
              <a:rPr lang="en-IN" sz="3300" b="1" dirty="0" smtClean="0"/>
              <a:t> Numismatics-The  study of </a:t>
            </a:r>
            <a:r>
              <a:rPr lang="en-IN" dirty="0" smtClean="0"/>
              <a:t>coins.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</p:txBody>
      </p:sp>
      <p:pic>
        <p:nvPicPr>
          <p:cNvPr id="1026" name="Picture 2" descr="C:\Users\Seema\Desktop\excav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14752"/>
            <a:ext cx="3357586" cy="2857520"/>
          </a:xfrm>
          <a:prstGeom prst="rect">
            <a:avLst/>
          </a:prstGeom>
          <a:noFill/>
        </p:spPr>
      </p:pic>
      <p:pic>
        <p:nvPicPr>
          <p:cNvPr id="1027" name="Picture 3" descr="C:\Users\Seema\Desktop\sanchi stu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786191"/>
            <a:ext cx="4572032" cy="300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ema\Desktop\AD n C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71810"/>
            <a:ext cx="8753295" cy="3571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28596" y="285728"/>
            <a:ext cx="842968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Time and Date in the History : </a:t>
            </a:r>
            <a:r>
              <a:rPr lang="en-IN" sz="2000" dirty="0" smtClean="0"/>
              <a:t> BC-BEFORE CHRIST,    </a:t>
            </a:r>
          </a:p>
          <a:p>
            <a:r>
              <a:rPr lang="en-IN" sz="2000" dirty="0" smtClean="0"/>
              <a:t>AD- ANNO DOMIMI (in the year of lord)  The period before the birth of </a:t>
            </a:r>
            <a:r>
              <a:rPr lang="en-IN" sz="2000" dirty="0"/>
              <a:t>C</a:t>
            </a:r>
            <a:r>
              <a:rPr lang="en-IN" sz="2000" dirty="0" smtClean="0"/>
              <a:t>hrist, you count the years backward. So 500 BC comes after 2500 BC.</a:t>
            </a:r>
          </a:p>
          <a:p>
            <a:r>
              <a:rPr lang="en-IN" sz="2000" dirty="0" smtClean="0"/>
              <a:t>However in the period  after the birth of Christ. AD  can be count forward , so </a:t>
            </a:r>
          </a:p>
          <a:p>
            <a:r>
              <a:rPr lang="en-IN" sz="2000" dirty="0" smtClean="0"/>
              <a:t>AD 500 comes before AD 2500. Nowadays some historians prefer to use the terms BCE and CE in the place of BC and AD. BCE-before common era.</a:t>
            </a:r>
          </a:p>
          <a:p>
            <a:r>
              <a:rPr lang="en-IN" sz="2000" dirty="0" smtClean="0"/>
              <a:t>CE-Common era .The term circa(or in ca in short)is  used when the date of an event is not for sure.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Pre history   and  History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u="sng" dirty="0" smtClean="0"/>
              <a:t>    Open the video with  -open with  hyperlink</a:t>
            </a:r>
          </a:p>
          <a:p>
            <a:pPr>
              <a:buNone/>
            </a:pPr>
            <a:r>
              <a:rPr lang="en-IN" sz="1800" dirty="0" smtClean="0"/>
              <a:t>Q. What is history and why we need to study history ?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 -History is the study of change over time and progress from the past to the present world . It is based  on the fact not on the imagination. It helps us to learn about the great people, culture art and architecture of the  earlier times . History motivates us to make the present world a better place to live in.</a:t>
            </a:r>
          </a:p>
          <a:p>
            <a:pPr>
              <a:buNone/>
            </a:pPr>
            <a:r>
              <a:rPr lang="en-IN" sz="1800" dirty="0" smtClean="0"/>
              <a:t>Q. Define  prehistory and History.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 -</a:t>
            </a:r>
            <a:r>
              <a:rPr lang="en-IN" sz="1800" u="sng" dirty="0" smtClean="0"/>
              <a:t>Prehistory- </a:t>
            </a:r>
            <a:r>
              <a:rPr lang="en-IN" sz="1800" dirty="0" smtClean="0"/>
              <a:t>refers to that period when art of writing was  unknown. Our        information about prehistory depends  upon the remains  of tools, bones, pottery and weapons  that have been excavated.</a:t>
            </a:r>
          </a:p>
          <a:p>
            <a:pPr>
              <a:buNone/>
            </a:pPr>
            <a:r>
              <a:rPr lang="en-IN" sz="1800" dirty="0" smtClean="0"/>
              <a:t>       </a:t>
            </a:r>
            <a:r>
              <a:rPr lang="en-IN" sz="1800" u="sng" dirty="0" smtClean="0"/>
              <a:t>History- </a:t>
            </a:r>
            <a:r>
              <a:rPr lang="en-IN" sz="1800" dirty="0" smtClean="0"/>
              <a:t>refers to the period after the  invention  of writing. The  written records,  dates, names  of places and people may be on </a:t>
            </a:r>
            <a:r>
              <a:rPr lang="en-IN" sz="1800" u="sng" dirty="0" smtClean="0"/>
              <a:t>Bhojapatras,</a:t>
            </a:r>
            <a:r>
              <a:rPr lang="en-IN" sz="1800" dirty="0" smtClean="0"/>
              <a:t>{people write on dried palm leaves} or pillar are the source of information. History is generally categorised into  three periods Ancient, Medieval and Modern.</a:t>
            </a:r>
          </a:p>
          <a:p>
            <a:pPr>
              <a:buNone/>
            </a:pPr>
            <a:r>
              <a:rPr lang="en-IN" sz="1800" dirty="0" smtClean="0"/>
              <a:t>Q. The study of history help us to make the present world a better place to live in . How ?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- Because it help us to learn about the people, culture ,art , architecture of the earlier times.</a:t>
            </a:r>
          </a:p>
          <a:p>
            <a:pPr>
              <a:buNone/>
            </a:pPr>
            <a:endParaRPr lang="en-IN" sz="1800" dirty="0" smtClean="0"/>
          </a:p>
          <a:p>
            <a:pPr>
              <a:buNone/>
            </a:pPr>
            <a:endParaRPr lang="en-IN" sz="1800" dirty="0"/>
          </a:p>
        </p:txBody>
      </p:sp>
      <p:sp>
        <p:nvSpPr>
          <p:cNvPr id="8" name="Rectangle 7"/>
          <p:cNvSpPr/>
          <p:nvPr/>
        </p:nvSpPr>
        <p:spPr>
          <a:xfrm>
            <a:off x="1142976" y="642919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u="sng" dirty="0" smtClean="0">
                <a:hlinkClick r:id="rId2"/>
              </a:rPr>
              <a:t>Prehistory | Educational Video for Kids - YouTube</a:t>
            </a:r>
            <a:endParaRPr lang="en-IN" u="sng" dirty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Distinguish between Archaeological  and Literacy  Source            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u="sng" dirty="0" smtClean="0"/>
              <a:t> Open the video  -Open  hyperlink</a:t>
            </a:r>
          </a:p>
          <a:p>
            <a:pPr>
              <a:buNone/>
            </a:pPr>
            <a:r>
              <a:rPr lang="en-IN" sz="1800" u="sng" dirty="0" smtClean="0"/>
              <a:t> </a:t>
            </a:r>
            <a:r>
              <a:rPr lang="en-IN" sz="1600" u="sng" dirty="0" smtClean="0"/>
              <a:t>Archaeological sources</a:t>
            </a:r>
            <a:r>
              <a:rPr lang="en-IN" sz="1600" dirty="0" smtClean="0"/>
              <a:t>—Inscriptions, coin ,monuments , skeletons</a:t>
            </a:r>
          </a:p>
          <a:p>
            <a:pPr>
              <a:buNone/>
            </a:pPr>
            <a:r>
              <a:rPr lang="en-IN" sz="1600" u="sng" dirty="0" smtClean="0"/>
              <a:t>Literary sources-  </a:t>
            </a:r>
            <a:r>
              <a:rPr lang="en-IN" sz="1600" dirty="0" smtClean="0"/>
              <a:t>Religious literature , Non-religious literature, Secular</a:t>
            </a:r>
          </a:p>
          <a:p>
            <a:pPr>
              <a:buNone/>
            </a:pPr>
            <a:r>
              <a:rPr lang="en-IN" sz="1600" dirty="0" smtClean="0"/>
              <a:t>               literature, Historical literature</a:t>
            </a:r>
          </a:p>
          <a:p>
            <a:pPr>
              <a:buAutoNum type="alphaUcPeriod" startAt="17"/>
            </a:pPr>
            <a:r>
              <a:rPr lang="en-IN" sz="1600" dirty="0" smtClean="0"/>
              <a:t>How does the study of </a:t>
            </a:r>
            <a:r>
              <a:rPr lang="en-IN" sz="1600" b="1" u="sng" dirty="0" smtClean="0"/>
              <a:t>coins</a:t>
            </a:r>
            <a:r>
              <a:rPr lang="en-IN" sz="1600" dirty="0" smtClean="0"/>
              <a:t> help the historians ?</a:t>
            </a:r>
          </a:p>
          <a:p>
            <a:pPr>
              <a:buNone/>
            </a:pPr>
            <a:r>
              <a:rPr lang="en-IN" sz="1600" dirty="0" err="1" smtClean="0"/>
              <a:t>Ans</a:t>
            </a:r>
            <a:r>
              <a:rPr lang="en-IN" sz="1600" dirty="0" smtClean="0"/>
              <a:t>-Coins were made of different materials like lead, copper, bronze ,iron, </a:t>
            </a:r>
          </a:p>
          <a:p>
            <a:pPr>
              <a:buNone/>
            </a:pPr>
            <a:r>
              <a:rPr lang="en-IN" sz="1600" dirty="0" smtClean="0"/>
              <a:t> gold and even leather .They give information about  the art of religion, rulers , the</a:t>
            </a:r>
          </a:p>
          <a:p>
            <a:pPr>
              <a:buNone/>
            </a:pPr>
            <a:r>
              <a:rPr lang="en-IN" sz="1600" dirty="0" smtClean="0"/>
              <a:t> use of different metals and level of development of technology.</a:t>
            </a:r>
          </a:p>
          <a:p>
            <a:pPr>
              <a:buNone/>
            </a:pPr>
            <a:r>
              <a:rPr lang="en-IN" sz="1600" dirty="0" smtClean="0"/>
              <a:t>Q. How does the study of the </a:t>
            </a:r>
            <a:r>
              <a:rPr lang="en-IN" sz="1600" b="1" u="sng" dirty="0" smtClean="0"/>
              <a:t>monuments</a:t>
            </a:r>
            <a:r>
              <a:rPr lang="en-IN" sz="1600" dirty="0" smtClean="0"/>
              <a:t> help the historians ?</a:t>
            </a:r>
          </a:p>
          <a:p>
            <a:pPr>
              <a:buNone/>
            </a:pPr>
            <a:r>
              <a:rPr lang="en-IN" sz="1600" dirty="0" err="1" smtClean="0"/>
              <a:t>Ans</a:t>
            </a:r>
            <a:r>
              <a:rPr lang="en-IN" sz="1600" dirty="0" smtClean="0"/>
              <a:t>-The study of monuments helps the historians to know about the social and economic life, the religious beliefs , dress, art forms and architecture of the time. </a:t>
            </a:r>
          </a:p>
          <a:p>
            <a:pPr>
              <a:buNone/>
            </a:pPr>
            <a:r>
              <a:rPr lang="en-IN" sz="1600" dirty="0" smtClean="0"/>
              <a:t>Q. How do </a:t>
            </a:r>
            <a:r>
              <a:rPr lang="en-IN" sz="1600" b="1" u="sng" dirty="0" smtClean="0"/>
              <a:t>skeletal</a:t>
            </a:r>
            <a:r>
              <a:rPr lang="en-IN" sz="1600" dirty="0" smtClean="0"/>
              <a:t> studies help us to identify gender difference ?</a:t>
            </a:r>
          </a:p>
          <a:p>
            <a:pPr>
              <a:buNone/>
            </a:pPr>
            <a:r>
              <a:rPr lang="en-IN" sz="1600" dirty="0" err="1" smtClean="0"/>
              <a:t>Ans</a:t>
            </a:r>
            <a:r>
              <a:rPr lang="en-IN" sz="1600" dirty="0" smtClean="0"/>
              <a:t>- The skeleton of a women generally has boarder  hip or pelvic area for child bearing. Jeweller found on the skeletons also helps in determining whether the skeleton belongs to a woman or a man.</a:t>
            </a:r>
          </a:p>
          <a:p>
            <a:pPr>
              <a:buNone/>
            </a:pPr>
            <a:r>
              <a:rPr lang="en-IN" sz="1600" dirty="0" smtClean="0"/>
              <a:t>Q. How does the In</a:t>
            </a:r>
            <a:r>
              <a:rPr lang="en-IN" sz="1600" b="1" u="sng" dirty="0" smtClean="0"/>
              <a:t>scriptions </a:t>
            </a:r>
            <a:r>
              <a:rPr lang="en-IN" sz="1600" dirty="0" smtClean="0"/>
              <a:t>help the historians ?</a:t>
            </a:r>
          </a:p>
          <a:p>
            <a:pPr>
              <a:buNone/>
            </a:pPr>
            <a:r>
              <a:rPr lang="en-IN" sz="1600" dirty="0" err="1" smtClean="0"/>
              <a:t>Ans</a:t>
            </a:r>
            <a:r>
              <a:rPr lang="en-IN" sz="1600" dirty="0" smtClean="0"/>
              <a:t>-Writing which are engraved on rocks, pillars, clay tablets, the walls of</a:t>
            </a:r>
          </a:p>
          <a:p>
            <a:pPr>
              <a:buNone/>
            </a:pPr>
            <a:r>
              <a:rPr lang="en-IN" sz="1600" dirty="0" smtClean="0"/>
              <a:t> temples and </a:t>
            </a:r>
            <a:r>
              <a:rPr lang="en-IN" sz="1600" dirty="0" err="1" smtClean="0"/>
              <a:t>caves.They</a:t>
            </a:r>
            <a:r>
              <a:rPr lang="en-IN" sz="1600" dirty="0" smtClean="0"/>
              <a:t> tell us about the kings , their empires, achievements</a:t>
            </a:r>
          </a:p>
          <a:p>
            <a:pPr>
              <a:buNone/>
            </a:pPr>
            <a:r>
              <a:rPr lang="en-IN" sz="1600" dirty="0" smtClean="0"/>
              <a:t>As well as the society and the language of that period .The inscriptions of</a:t>
            </a:r>
          </a:p>
          <a:p>
            <a:pPr>
              <a:buNone/>
            </a:pPr>
            <a:r>
              <a:rPr lang="en-IN" sz="1600" dirty="0" smtClean="0"/>
              <a:t> </a:t>
            </a:r>
            <a:r>
              <a:rPr lang="en-IN" sz="1600" dirty="0" err="1" smtClean="0"/>
              <a:t>Ashoka’s</a:t>
            </a:r>
            <a:r>
              <a:rPr lang="en-IN" sz="1600" dirty="0" smtClean="0"/>
              <a:t> period tell us about his achievements in the  field of administration</a:t>
            </a:r>
          </a:p>
          <a:p>
            <a:pPr>
              <a:buNone/>
            </a:pPr>
            <a:endParaRPr lang="en-IN" sz="1600" dirty="0"/>
          </a:p>
        </p:txBody>
      </p:sp>
      <p:pic>
        <p:nvPicPr>
          <p:cNvPr id="1027" name="Picture 3" descr="C:\Users\Seema\Desktop\coi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15140" y="1500174"/>
            <a:ext cx="2143140" cy="2071702"/>
          </a:xfrm>
          <a:prstGeom prst="rect">
            <a:avLst/>
          </a:prstGeom>
          <a:noFill/>
        </p:spPr>
      </p:pic>
      <p:pic>
        <p:nvPicPr>
          <p:cNvPr id="1029" name="Picture 5" descr="C:\Users\Seema\Desktop\edict of Asho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000636"/>
            <a:ext cx="2071702" cy="174308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0034" y="642919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u="sng" dirty="0" smtClean="0">
                <a:hlinkClick r:id="rId4"/>
              </a:rPr>
              <a:t>Secular Literary Sources | Ancient History - 2 | History Optional| History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Distinguish between Archaeological and Literary source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b="1" dirty="0" smtClean="0"/>
              <a:t>Open The Video with – Open hyperlink</a:t>
            </a:r>
          </a:p>
          <a:p>
            <a:pPr>
              <a:buNone/>
            </a:pPr>
            <a:r>
              <a:rPr lang="en-IN" sz="1800" dirty="0" smtClean="0"/>
              <a:t>Q. What are  </a:t>
            </a:r>
            <a:r>
              <a:rPr lang="en-IN" sz="1800" b="1" dirty="0" smtClean="0"/>
              <a:t>the Literary sources </a:t>
            </a:r>
            <a:r>
              <a:rPr lang="en-IN" sz="1800" dirty="0" smtClean="0"/>
              <a:t>of Indian history ?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 -</a:t>
            </a:r>
            <a:r>
              <a:rPr lang="en-IN" sz="1800" u="sng" dirty="0" smtClean="0"/>
              <a:t>Religious Literature</a:t>
            </a:r>
            <a:r>
              <a:rPr lang="en-IN" sz="1800" dirty="0" smtClean="0"/>
              <a:t>,  </a:t>
            </a:r>
            <a:r>
              <a:rPr lang="en-IN" sz="1800" u="sng" dirty="0" smtClean="0"/>
              <a:t>Non Religious Literature</a:t>
            </a:r>
            <a:r>
              <a:rPr lang="en-IN" sz="1800" dirty="0" smtClean="0"/>
              <a:t>, </a:t>
            </a:r>
          </a:p>
          <a:p>
            <a:pPr>
              <a:buNone/>
            </a:pPr>
            <a:r>
              <a:rPr lang="en-IN" sz="1800" dirty="0" smtClean="0"/>
              <a:t>    </a:t>
            </a:r>
            <a:r>
              <a:rPr lang="en-IN" sz="1800" u="sng" dirty="0" smtClean="0"/>
              <a:t>The Secular Literature </a:t>
            </a:r>
            <a:r>
              <a:rPr lang="en-IN" sz="1800" dirty="0" smtClean="0"/>
              <a:t>, </a:t>
            </a:r>
            <a:r>
              <a:rPr lang="en-IN" sz="1800" u="sng" dirty="0" smtClean="0"/>
              <a:t>Historical literature.</a:t>
            </a:r>
          </a:p>
          <a:p>
            <a:pPr>
              <a:buNone/>
            </a:pPr>
            <a:r>
              <a:rPr lang="en-IN" sz="1800" dirty="0" smtClean="0"/>
              <a:t>Q. Explain historical literature with example.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-Consists of  autobiographies of the ancient rulers and</a:t>
            </a:r>
          </a:p>
          <a:p>
            <a:pPr>
              <a:buNone/>
            </a:pPr>
            <a:r>
              <a:rPr lang="en-IN" sz="1800" dirty="0" smtClean="0"/>
              <a:t>  biographical sketches like  </a:t>
            </a:r>
            <a:r>
              <a:rPr lang="en-IN" sz="1800" dirty="0" err="1" smtClean="0"/>
              <a:t>Harashacharita</a:t>
            </a:r>
            <a:r>
              <a:rPr lang="en-IN" sz="1800" dirty="0" smtClean="0"/>
              <a:t>. </a:t>
            </a:r>
          </a:p>
          <a:p>
            <a:pPr>
              <a:buNone/>
            </a:pPr>
            <a:r>
              <a:rPr lang="en-IN" sz="1800" dirty="0" smtClean="0"/>
              <a:t>Q. How do secular literary sources throw light on the life  of </a:t>
            </a:r>
          </a:p>
          <a:p>
            <a:pPr>
              <a:buNone/>
            </a:pPr>
            <a:r>
              <a:rPr lang="en-IN" sz="1800" dirty="0" smtClean="0"/>
              <a:t> people in any period of History?</a:t>
            </a:r>
          </a:p>
          <a:p>
            <a:pPr>
              <a:buNone/>
            </a:pPr>
            <a:r>
              <a:rPr lang="en-IN" sz="1800" dirty="0" err="1" smtClean="0"/>
              <a:t>Ans</a:t>
            </a:r>
            <a:r>
              <a:rPr lang="en-IN" sz="1800" dirty="0" smtClean="0"/>
              <a:t>- The accounts of events by foreign travellers like</a:t>
            </a:r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dirty="0" err="1" smtClean="0"/>
              <a:t>Fa-hien</a:t>
            </a:r>
            <a:r>
              <a:rPr lang="en-IN" sz="1800" dirty="0" smtClean="0"/>
              <a:t> {Chinese } and</a:t>
            </a:r>
          </a:p>
          <a:p>
            <a:pPr>
              <a:buNone/>
            </a:pPr>
            <a:r>
              <a:rPr lang="en-IN" sz="1800" dirty="0" smtClean="0"/>
              <a:t> ambassadors like </a:t>
            </a:r>
            <a:r>
              <a:rPr lang="en-IN" sz="1800" dirty="0" err="1" smtClean="0"/>
              <a:t>Megasthenes</a:t>
            </a:r>
            <a:r>
              <a:rPr lang="en-IN" sz="1800" dirty="0" smtClean="0"/>
              <a:t> {Greek} who</a:t>
            </a:r>
          </a:p>
          <a:p>
            <a:pPr>
              <a:buNone/>
            </a:pPr>
            <a:r>
              <a:rPr lang="en-IN" sz="1800" dirty="0" smtClean="0"/>
              <a:t> visited India in earlier times , </a:t>
            </a:r>
          </a:p>
          <a:p>
            <a:pPr>
              <a:buNone/>
            </a:pPr>
            <a:r>
              <a:rPr lang="en-IN" sz="1800" dirty="0" smtClean="0"/>
              <a:t>are also important sources of a information about  ancient </a:t>
            </a:r>
          </a:p>
          <a:p>
            <a:pPr>
              <a:buNone/>
            </a:pPr>
            <a:r>
              <a:rPr lang="en-IN" sz="1800" dirty="0" smtClean="0"/>
              <a:t> Indian  history and culture.</a:t>
            </a:r>
          </a:p>
        </p:txBody>
      </p:sp>
      <p:pic>
        <p:nvPicPr>
          <p:cNvPr id="10" name="Picture 5" descr="C:\Users\Seema\Desktop\religio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785926"/>
            <a:ext cx="2571768" cy="2286016"/>
          </a:xfrm>
          <a:prstGeom prst="rect">
            <a:avLst/>
          </a:prstGeom>
          <a:noFill/>
        </p:spPr>
      </p:pic>
      <p:pic>
        <p:nvPicPr>
          <p:cNvPr id="1034" name="Picture 10" descr="C:\Users\Seema\Desktop\bhojpat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071941"/>
            <a:ext cx="2571768" cy="2143141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357290" y="714357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u="sng" dirty="0" smtClean="0">
                <a:hlinkClick r:id="rId4"/>
              </a:rPr>
              <a:t>Secular Literary Sources | Ancient History - 2 | History Optional</a:t>
            </a:r>
            <a:endParaRPr lang="en-IN" u="sng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IN" sz="2800" dirty="0" smtClean="0"/>
              <a:t>One Mark Questions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IN" dirty="0" smtClean="0"/>
              <a:t>1.  What is a period refers to when the art of writing was unknown ?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err="1" smtClean="0"/>
              <a:t>Ans</a:t>
            </a:r>
            <a:r>
              <a:rPr lang="en-IN" dirty="0" smtClean="0"/>
              <a:t> – Pre history</a:t>
            </a:r>
          </a:p>
          <a:p>
            <a:pPr>
              <a:buNone/>
            </a:pPr>
            <a:r>
              <a:rPr lang="en-IN" dirty="0" smtClean="0"/>
              <a:t>2. Who study the objects made and used in the past?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Ans</a:t>
            </a:r>
            <a:r>
              <a:rPr lang="en-IN" dirty="0" smtClean="0"/>
              <a:t> –Archaeologist</a:t>
            </a:r>
          </a:p>
          <a:p>
            <a:pPr>
              <a:buNone/>
            </a:pPr>
            <a:r>
              <a:rPr lang="en-IN" dirty="0" smtClean="0"/>
              <a:t>3. What is the book that were written long ago by hand on the palm leaves </a:t>
            </a:r>
          </a:p>
          <a:p>
            <a:pPr>
              <a:buNone/>
            </a:pPr>
            <a:r>
              <a:rPr lang="en-IN" dirty="0" smtClean="0"/>
              <a:t>      Or barks of trees ?</a:t>
            </a:r>
          </a:p>
          <a:p>
            <a:pPr>
              <a:buNone/>
            </a:pPr>
            <a:r>
              <a:rPr lang="en-IN" dirty="0" smtClean="0"/>
              <a:t>     </a:t>
            </a:r>
            <a:r>
              <a:rPr lang="en-IN" dirty="0" err="1" smtClean="0"/>
              <a:t>Ans</a:t>
            </a:r>
            <a:r>
              <a:rPr lang="en-IN" dirty="0" smtClean="0"/>
              <a:t> – Manuscripts</a:t>
            </a:r>
          </a:p>
          <a:p>
            <a:pPr>
              <a:buNone/>
            </a:pPr>
            <a:r>
              <a:rPr lang="en-IN" dirty="0" smtClean="0"/>
              <a:t>4.What is called the study of coins ?</a:t>
            </a:r>
          </a:p>
          <a:p>
            <a:pPr>
              <a:buNone/>
            </a:pPr>
            <a:r>
              <a:rPr lang="en-IN" dirty="0" smtClean="0"/>
              <a:t>     </a:t>
            </a:r>
            <a:r>
              <a:rPr lang="en-IN" dirty="0" err="1" smtClean="0"/>
              <a:t>Ans</a:t>
            </a:r>
            <a:r>
              <a:rPr lang="en-IN" dirty="0" smtClean="0"/>
              <a:t> – Numismatics </a:t>
            </a:r>
          </a:p>
          <a:p>
            <a:pPr>
              <a:buNone/>
            </a:pPr>
            <a:r>
              <a:rPr lang="en-IN" dirty="0" smtClean="0"/>
              <a:t>5. What  is called the study of inscriptions?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Ans</a:t>
            </a:r>
            <a:r>
              <a:rPr lang="en-IN" dirty="0" smtClean="0"/>
              <a:t>-Epigraphy</a:t>
            </a:r>
          </a:p>
          <a:p>
            <a:pPr>
              <a:buNone/>
            </a:pPr>
            <a:r>
              <a:rPr lang="en-IN" dirty="0" smtClean="0"/>
              <a:t>6.  Historians divide history into which two parts ?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Ans</a:t>
            </a:r>
            <a:r>
              <a:rPr lang="en-IN" dirty="0" smtClean="0"/>
              <a:t>- Pre- history , history</a:t>
            </a:r>
          </a:p>
          <a:p>
            <a:pPr>
              <a:buNone/>
            </a:pPr>
            <a:r>
              <a:rPr lang="en-IN" dirty="0" smtClean="0"/>
              <a:t> 7. Who was the Chinese travellers visited India ?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Ans</a:t>
            </a:r>
            <a:r>
              <a:rPr lang="en-IN" dirty="0" smtClean="0"/>
              <a:t> – </a:t>
            </a:r>
            <a:r>
              <a:rPr lang="en-IN" dirty="0" err="1" smtClean="0"/>
              <a:t>Fa-hien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8. Which Greek  ambassadors visited ?</a:t>
            </a:r>
          </a:p>
          <a:p>
            <a:pPr>
              <a:buNone/>
            </a:pPr>
            <a:r>
              <a:rPr lang="en-IN" dirty="0" smtClean="0"/>
              <a:t>       </a:t>
            </a:r>
            <a:r>
              <a:rPr lang="en-IN" dirty="0" err="1" smtClean="0"/>
              <a:t>Ans</a:t>
            </a:r>
            <a:r>
              <a:rPr lang="en-IN" dirty="0" smtClean="0"/>
              <a:t>-  </a:t>
            </a:r>
            <a:r>
              <a:rPr lang="en-IN" dirty="0" err="1" smtClean="0"/>
              <a:t>Megasthenes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9. What is the </a:t>
            </a:r>
            <a:r>
              <a:rPr lang="en-IN" dirty="0" err="1" smtClean="0"/>
              <a:t>the</a:t>
            </a:r>
            <a:r>
              <a:rPr lang="en-IN" dirty="0" smtClean="0"/>
              <a:t> writing which are engraved on pillars, Clay </a:t>
            </a:r>
            <a:r>
              <a:rPr lang="en-IN" dirty="0" err="1" smtClean="0"/>
              <a:t>tablets,The</a:t>
            </a:r>
            <a:r>
              <a:rPr lang="en-IN" dirty="0" smtClean="0"/>
              <a:t> walls </a:t>
            </a:r>
          </a:p>
          <a:p>
            <a:pPr>
              <a:buNone/>
            </a:pPr>
            <a:r>
              <a:rPr lang="en-IN" dirty="0" smtClean="0"/>
              <a:t>    of the </a:t>
            </a:r>
            <a:r>
              <a:rPr lang="en-IN" dirty="0" err="1" smtClean="0"/>
              <a:t>tamples</a:t>
            </a:r>
            <a:r>
              <a:rPr lang="en-IN" dirty="0" smtClean="0"/>
              <a:t>?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Ans</a:t>
            </a:r>
            <a:r>
              <a:rPr lang="en-IN" dirty="0" smtClean="0"/>
              <a:t> – Inscriptions</a:t>
            </a:r>
          </a:p>
          <a:p>
            <a:pPr>
              <a:buNone/>
            </a:pPr>
            <a:r>
              <a:rPr lang="en-IN" dirty="0" smtClean="0"/>
              <a:t> 10. Who the author of </a:t>
            </a:r>
            <a:r>
              <a:rPr lang="en-IN" dirty="0" err="1" smtClean="0"/>
              <a:t>Abhigyan</a:t>
            </a:r>
            <a:r>
              <a:rPr lang="en-IN" dirty="0" smtClean="0"/>
              <a:t> </a:t>
            </a:r>
            <a:r>
              <a:rPr lang="en-IN" dirty="0" err="1" smtClean="0"/>
              <a:t>Shakuntalam</a:t>
            </a:r>
            <a:r>
              <a:rPr lang="en-IN" dirty="0" smtClean="0"/>
              <a:t> ?</a:t>
            </a:r>
          </a:p>
          <a:p>
            <a:pPr>
              <a:buNone/>
            </a:pPr>
            <a:r>
              <a:rPr lang="en-IN" dirty="0" smtClean="0"/>
              <a:t>     </a:t>
            </a:r>
            <a:r>
              <a:rPr lang="en-IN" dirty="0" err="1" smtClean="0"/>
              <a:t>Ans</a:t>
            </a:r>
            <a:r>
              <a:rPr lang="en-IN" dirty="0" smtClean="0"/>
              <a:t>- </a:t>
            </a:r>
            <a:r>
              <a:rPr lang="en-IN" dirty="0" err="1" smtClean="0"/>
              <a:t>Kalidas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 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IN" sz="2800" dirty="0" smtClean="0"/>
              <a:t>Test your Wisdom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dirty="0" smtClean="0"/>
              <a:t>1. History is the study of   -(the human body , the environment ,the human past)</a:t>
            </a:r>
          </a:p>
          <a:p>
            <a:pPr>
              <a:buNone/>
            </a:pPr>
            <a:r>
              <a:rPr lang="en-IN" sz="1800" dirty="0" smtClean="0"/>
              <a:t>2.  Jain literature was written in which language  ?      ( Sanskrit, Tamil , </a:t>
            </a:r>
            <a:r>
              <a:rPr lang="en-IN" sz="1800" dirty="0" err="1" smtClean="0"/>
              <a:t>Prakrit</a:t>
            </a:r>
            <a:r>
              <a:rPr lang="en-IN" sz="1800" dirty="0" smtClean="0"/>
              <a:t>)</a:t>
            </a:r>
          </a:p>
          <a:p>
            <a:pPr>
              <a:buNone/>
            </a:pPr>
            <a:r>
              <a:rPr lang="en-IN" sz="1800" dirty="0" smtClean="0"/>
              <a:t>3. Literature consists of prose, plays, poetry etc belongs to-(</a:t>
            </a:r>
            <a:r>
              <a:rPr lang="en-IN" sz="1800" dirty="0" err="1" smtClean="0"/>
              <a:t>Religious,Secular</a:t>
            </a:r>
            <a:r>
              <a:rPr lang="en-IN" sz="1800" dirty="0" smtClean="0"/>
              <a:t>,</a:t>
            </a:r>
          </a:p>
          <a:p>
            <a:pPr>
              <a:buNone/>
            </a:pPr>
            <a:r>
              <a:rPr lang="en-IN" sz="1800" dirty="0" smtClean="0"/>
              <a:t>         non-religious)</a:t>
            </a:r>
          </a:p>
          <a:p>
            <a:pPr>
              <a:buNone/>
            </a:pPr>
            <a:r>
              <a:rPr lang="en-IN" sz="1800" dirty="0" smtClean="0"/>
              <a:t>4. The study of Inscriptions  is called-  (numismatics, history, epigraphy)</a:t>
            </a:r>
          </a:p>
          <a:p>
            <a:pPr>
              <a:buNone/>
            </a:pPr>
            <a:r>
              <a:rPr lang="en-IN" sz="1800" dirty="0" smtClean="0"/>
              <a:t>5. Before the invention of paper, people wrote on-(notebook, cloth, </a:t>
            </a:r>
            <a:r>
              <a:rPr lang="en-IN" sz="1800" dirty="0" err="1" smtClean="0"/>
              <a:t>Bhojpatra</a:t>
            </a:r>
            <a:r>
              <a:rPr lang="en-IN" sz="1800" dirty="0" smtClean="0"/>
              <a:t>)</a:t>
            </a:r>
          </a:p>
          <a:p>
            <a:pPr>
              <a:buNone/>
            </a:pPr>
            <a:r>
              <a:rPr lang="en-IN" sz="1800" dirty="0" smtClean="0"/>
              <a:t>6.  The study of coins is known as-(Architecture, Calligraphy, numismatics)</a:t>
            </a:r>
          </a:p>
          <a:p>
            <a:pPr>
              <a:buNone/>
            </a:pPr>
            <a:r>
              <a:rPr lang="en-IN" sz="1800" dirty="0" smtClean="0"/>
              <a:t>7. </a:t>
            </a:r>
            <a:r>
              <a:rPr lang="en-IN" sz="1800" dirty="0" err="1" smtClean="0"/>
              <a:t>Kautilya</a:t>
            </a:r>
            <a:r>
              <a:rPr lang="en-IN" sz="1800" dirty="0" smtClean="0"/>
              <a:t> write the book-  ( </a:t>
            </a:r>
            <a:r>
              <a:rPr lang="en-IN" sz="1800" dirty="0" err="1" smtClean="0"/>
              <a:t>Meghdoot</a:t>
            </a:r>
            <a:r>
              <a:rPr lang="en-IN" sz="1800" dirty="0" smtClean="0"/>
              <a:t>, Ramayana, </a:t>
            </a:r>
            <a:r>
              <a:rPr lang="en-IN" sz="1800" dirty="0" err="1" smtClean="0"/>
              <a:t>Arthshastra</a:t>
            </a:r>
            <a:r>
              <a:rPr lang="en-IN" sz="1800" dirty="0" smtClean="0"/>
              <a:t>)</a:t>
            </a:r>
          </a:p>
          <a:p>
            <a:pPr>
              <a:buNone/>
            </a:pPr>
            <a:r>
              <a:rPr lang="en-IN" sz="1800" dirty="0" smtClean="0"/>
              <a:t>8. Who was the </a:t>
            </a:r>
            <a:r>
              <a:rPr lang="en-IN" sz="1800" dirty="0" err="1" smtClean="0"/>
              <a:t>Auther</a:t>
            </a:r>
            <a:r>
              <a:rPr lang="en-IN" sz="1800" dirty="0" smtClean="0"/>
              <a:t> of </a:t>
            </a:r>
            <a:r>
              <a:rPr lang="en-IN" sz="1800" dirty="0" err="1" smtClean="0"/>
              <a:t>Abhigyan</a:t>
            </a:r>
            <a:r>
              <a:rPr lang="en-IN" sz="1800" dirty="0" smtClean="0"/>
              <a:t> </a:t>
            </a:r>
            <a:r>
              <a:rPr lang="en-IN" sz="1800" dirty="0" err="1" smtClean="0"/>
              <a:t>Shakuntalam</a:t>
            </a:r>
            <a:r>
              <a:rPr lang="en-IN" sz="1800" dirty="0" smtClean="0"/>
              <a:t> ? ( </a:t>
            </a:r>
            <a:r>
              <a:rPr lang="en-IN" sz="1800" dirty="0" err="1" smtClean="0"/>
              <a:t>Kautilya</a:t>
            </a:r>
            <a:r>
              <a:rPr lang="en-IN" sz="1800" dirty="0" smtClean="0"/>
              <a:t>, </a:t>
            </a:r>
            <a:r>
              <a:rPr lang="en-IN" sz="1800" dirty="0" err="1" smtClean="0"/>
              <a:t>Tulsidas</a:t>
            </a:r>
            <a:r>
              <a:rPr lang="en-IN" sz="1800" dirty="0" smtClean="0"/>
              <a:t>, </a:t>
            </a:r>
            <a:r>
              <a:rPr lang="en-IN" sz="1800" dirty="0" err="1" smtClean="0"/>
              <a:t>Kalidas</a:t>
            </a:r>
            <a:r>
              <a:rPr lang="en-IN" sz="1800" dirty="0" smtClean="0"/>
              <a:t>)</a:t>
            </a:r>
          </a:p>
          <a:p>
            <a:pPr>
              <a:buNone/>
            </a:pPr>
            <a:r>
              <a:rPr lang="en-IN" sz="1800" dirty="0" smtClean="0"/>
              <a:t>9. The process of digging under the surface of the earth in order to find  old objects-</a:t>
            </a:r>
          </a:p>
          <a:p>
            <a:pPr>
              <a:buNone/>
            </a:pPr>
            <a:r>
              <a:rPr lang="en-IN" sz="1800" dirty="0" smtClean="0"/>
              <a:t>      ( </a:t>
            </a:r>
            <a:r>
              <a:rPr lang="en-IN" sz="1800" dirty="0" err="1" smtClean="0"/>
              <a:t>Artifact</a:t>
            </a:r>
            <a:r>
              <a:rPr lang="en-IN" sz="1800" dirty="0" smtClean="0"/>
              <a:t>, History, Excavation)</a:t>
            </a:r>
          </a:p>
          <a:p>
            <a:pPr>
              <a:buNone/>
            </a:pPr>
            <a:r>
              <a:rPr lang="en-IN" sz="1800" dirty="0" smtClean="0"/>
              <a:t>10.Books that were written long ago by hand on palm leaves or barks of trees-</a:t>
            </a:r>
          </a:p>
          <a:p>
            <a:pPr>
              <a:buNone/>
            </a:pPr>
            <a:r>
              <a:rPr lang="en-IN" sz="1800" dirty="0" smtClean="0"/>
              <a:t>        ( monuments , Epigraphy, monuments)</a:t>
            </a:r>
          </a:p>
          <a:p>
            <a:pPr>
              <a:buNone/>
            </a:pPr>
            <a:r>
              <a:rPr lang="en-IN" sz="1800" dirty="0" smtClean="0"/>
              <a:t>ANSWERS- All </a:t>
            </a:r>
            <a:r>
              <a:rPr lang="en-IN" sz="1800" smtClean="0"/>
              <a:t>3</a:t>
            </a:r>
            <a:r>
              <a:rPr lang="en-IN" sz="1800" baseline="30000" smtClean="0"/>
              <a:t>rd</a:t>
            </a:r>
            <a:r>
              <a:rPr lang="en-IN" sz="1800" smtClean="0"/>
              <a:t> Options</a:t>
            </a:r>
            <a:endParaRPr lang="en-IN" sz="1800" dirty="0" smtClean="0"/>
          </a:p>
          <a:p>
            <a:pPr>
              <a:buFont typeface="+mj-lt"/>
              <a:buAutoNum type="arabicPeriod"/>
            </a:pP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1228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Std. VI  History  Studying the Past </vt:lpstr>
      <vt:lpstr>Studying the past</vt:lpstr>
      <vt:lpstr>Slide 3</vt:lpstr>
      <vt:lpstr>Pre history   and  History</vt:lpstr>
      <vt:lpstr>Distinguish between Archaeological  and Literacy  Source             </vt:lpstr>
      <vt:lpstr>Distinguish between Archaeological and Literary source</vt:lpstr>
      <vt:lpstr>One Mark Questions</vt:lpstr>
      <vt:lpstr>Test your Wisdom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the past</dc:title>
  <dc:creator>Seema</dc:creator>
  <cp:lastModifiedBy>Ultimate</cp:lastModifiedBy>
  <cp:revision>66</cp:revision>
  <dcterms:created xsi:type="dcterms:W3CDTF">2020-03-31T10:21:52Z</dcterms:created>
  <dcterms:modified xsi:type="dcterms:W3CDTF">2020-04-08T12:38:54Z</dcterms:modified>
</cp:coreProperties>
</file>