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99" autoAdjust="0"/>
  </p:normalViewPr>
  <p:slideViewPr>
    <p:cSldViewPr>
      <p:cViewPr>
        <p:scale>
          <a:sx n="100" d="100"/>
          <a:sy n="100" d="100"/>
        </p:scale>
        <p:origin x="-29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76CFEC-F4F0-4AF6-A19E-AB4A1E2CF46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378789-7236-4E70-9C18-BEED928D1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Roman%20Numerals%20Explained%20With%20Many%20Examples%20(720%20mp4).mp4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How%20to%20estimate%20using%20rounding%20off%20%20Math%20%20Grade-3%20%20TutWay%20%20(720%20mp4)-1.mp4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781800" cy="19050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CHAPTER – </a:t>
            </a:r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NATURAL NUMBERS AND WHOLE NUMBERS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CLASS – </a:t>
            </a:r>
            <a:r>
              <a:rPr lang="en-US" sz="2000" b="1" dirty="0" smtClean="0">
                <a:solidFill>
                  <a:srgbClr val="FFFF00"/>
                </a:solidFill>
              </a:rPr>
              <a:t>6</a:t>
            </a:r>
            <a:r>
              <a:rPr lang="en-US" sz="2000" b="1" baseline="30000" dirty="0" smtClean="0">
                <a:solidFill>
                  <a:srgbClr val="FFFF00"/>
                </a:solidFill>
              </a:rPr>
              <a:t>TH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SUBJECT – </a:t>
            </a:r>
            <a:r>
              <a:rPr lang="en-US" sz="2000" b="1" dirty="0" smtClean="0">
                <a:solidFill>
                  <a:srgbClr val="FFFF00"/>
                </a:solidFill>
              </a:rPr>
              <a:t>MATHEMATICS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PREPARED BY </a:t>
            </a:r>
            <a:r>
              <a:rPr lang="en-US" sz="2000" b="1" dirty="0" smtClean="0">
                <a:solidFill>
                  <a:srgbClr val="FFFF00"/>
                </a:solidFill>
              </a:rPr>
              <a:t>MRS KANANA BALA NAYAK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/>
          <a:lstStyle/>
          <a:p>
            <a:r>
              <a:rPr lang="en-US" dirty="0" smtClean="0"/>
              <a:t>Extra questions on chapter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Write all 3 digit numbers using the digits 2,3,5.taking each digit only once.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many 5 digits numbers are there in all?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Estimate the product :958 x387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Write the roman numeral for 1947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comes just before 99,000.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Write the number 3,08,927 in expanded form.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Express the number 9,72,01,301 in words.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must be added to 34,52,629 to make it equal to 6 </a:t>
            </a:r>
            <a:r>
              <a:rPr lang="en-US" dirty="0" err="1" smtClean="0">
                <a:solidFill>
                  <a:schemeClr val="bg1"/>
                </a:solidFill>
              </a:rPr>
              <a:t>crore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Find the difference of the place value and face value of the digit 3 in 613728.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Write all the two digit numbers which when added to 27 get reversed.</a:t>
            </a: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5867400" cy="914400"/>
          </a:xfrm>
          <a:solidFill>
            <a:srgbClr val="FFFF00"/>
          </a:solidFill>
          <a:ln>
            <a:solidFill>
              <a:schemeClr val="bg1"/>
            </a:solidFill>
          </a:ln>
        </p:spPr>
        <p:txBody>
          <a:bodyPr>
            <a:prstTxWarp prst="textSto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305800" cy="762000"/>
          </a:xfrm>
        </p:spPr>
        <p:txBody>
          <a:bodyPr>
            <a:normAutofit/>
          </a:bodyPr>
          <a:lstStyle/>
          <a:p>
            <a:r>
              <a:rPr sz="2800" b="1" smtClean="0"/>
              <a:t>INTRODUCTION</a:t>
            </a:r>
            <a:endParaRPr lang="en-US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458200" cy="4648200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The smallest natural number is one (1) 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We cannot find greatest natural number 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Natural numbers along with zero form the system of whole numbers.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Every natural number is a whole number.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 A group of digits denoting a number is called a Numeral.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To represent any number , we use ten symbols 0,1,2,3,4,5,6,7,8,9. These ten symbols are called digits or figures.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If we add 1 to a whole number we get the next whole number called its successor.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1 less than a given whole number (other than zero), is called its predecessor.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The whole number 0 does not have its predecessor.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Every whole number other than zero has its predecessor.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The face value of a digit remains as it is whatever place it may be occupying in the place value chart.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The place value of a digit in a number is the product of the digit and its place. Number 1,2,3,4,5,……. We used counting form the system of natural numbers(counting numbers).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458200" cy="3809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Roman numerals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8686800" cy="6096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Romans used a different set of symbols as their numerals.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There are seven basic Roman Numerals.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The following rules are observed in Roman Numerals.</a:t>
            </a:r>
          </a:p>
          <a:p>
            <a:pPr>
              <a:buFont typeface="Wingdings" pitchFamily="2" charset="2"/>
              <a:buChar char="v"/>
            </a:pPr>
            <a:r>
              <a:rPr lang="en-US" sz="1800" b="1" u="sng" dirty="0" smtClean="0">
                <a:solidFill>
                  <a:srgbClr val="FFFF00"/>
                </a:solidFill>
              </a:rPr>
              <a:t>Rule 1:- Rule of repetition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When a symbol is repeated twice or thrice, its value is multiplied by 2 or 3 	respectively. EX :- M =1000 , MM =2 X 1000=2000 ,MMM =3X 1000=3000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Symbol :- I,X,C  and M can be repeated three times at maximum. E.g.:- XXX=30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Symbol :- V,L and D are never repeated (i.e. symbols for 5,50 and 500 can not be repeated.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1800" b="1" u="sng" dirty="0" smtClean="0">
                <a:solidFill>
                  <a:srgbClr val="FFFF00"/>
                </a:solidFill>
              </a:rPr>
              <a:t>Rule 2:- Rule of addition </a:t>
            </a:r>
          </a:p>
          <a:p>
            <a:pPr marL="342900" indent="-342900"/>
            <a:r>
              <a:rPr lang="en-US" sz="1800" dirty="0" smtClean="0">
                <a:solidFill>
                  <a:schemeClr val="bg1"/>
                </a:solidFill>
              </a:rPr>
              <a:t> 	If a symbol of smaller value is written to the right of a symbol of higher value ,we add the smaller value to the greater value. EX  :- XI=10+1=11.</a:t>
            </a:r>
          </a:p>
          <a:p>
            <a:pPr marL="342900" indent="-342900"/>
            <a:endParaRPr lang="en-US" sz="1800" dirty="0" smtClean="0"/>
          </a:p>
          <a:p>
            <a:r>
              <a:rPr lang="en-US" sz="1800" dirty="0" smtClean="0"/>
              <a:t> 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752600"/>
          <a:ext cx="8610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5"/>
                <a:gridCol w="1076325"/>
                <a:gridCol w="1076325"/>
                <a:gridCol w="1076325"/>
                <a:gridCol w="1076325"/>
                <a:gridCol w="1076325"/>
                <a:gridCol w="1076325"/>
                <a:gridCol w="1076325"/>
              </a:tblGrid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Roman</a:t>
                      </a:r>
                      <a:r>
                        <a:rPr lang="en-US" baseline="0" dirty="0" smtClean="0"/>
                        <a:t>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85800"/>
            <a:ext cx="8839200" cy="3048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1800" b="1" u="sng" dirty="0" smtClean="0">
                <a:solidFill>
                  <a:srgbClr val="FFFF00"/>
                </a:solidFill>
              </a:rPr>
              <a:t>Rule 3:Rule of subtraction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 If a symbol of smaller value is to the left of a symbol of higher value ,we subtract the smaller value from the higher value.</a:t>
            </a:r>
          </a:p>
          <a:p>
            <a:pPr marL="342900" indent="-342900"/>
            <a:r>
              <a:rPr lang="en-US" sz="1800" dirty="0" smtClean="0">
                <a:solidFill>
                  <a:schemeClr val="bg1"/>
                </a:solidFill>
              </a:rPr>
              <a:t>            EX : XC     ,    X = 10      AND    C =100     XC =100 –10 =90</a:t>
            </a:r>
          </a:p>
          <a:p>
            <a:pPr marL="342900" indent="-342900">
              <a:buAutoNum type="arabicPeriod" startAt="2"/>
            </a:pPr>
            <a:r>
              <a:rPr lang="en-US" sz="1800" dirty="0" smtClean="0">
                <a:solidFill>
                  <a:schemeClr val="bg1"/>
                </a:solidFill>
              </a:rPr>
              <a:t>The symbols V , L ,D Cannot be subtracted from any number .</a:t>
            </a:r>
          </a:p>
          <a:p>
            <a:pPr marL="342900" indent="-342900"/>
            <a:r>
              <a:rPr lang="en-US" sz="1800" dirty="0" smtClean="0">
                <a:solidFill>
                  <a:schemeClr val="bg1"/>
                </a:solidFill>
              </a:rPr>
              <a:t>             EX : 95 =100-5 =VC  (WRONG)      ,   95 = 90 +5 =XCV (CORRECT)</a:t>
            </a:r>
          </a:p>
          <a:p>
            <a:pPr marL="342900" indent="-342900">
              <a:buAutoNum type="arabicPeriod" startAt="3"/>
            </a:pPr>
            <a:r>
              <a:rPr lang="en-US" sz="1800" dirty="0" smtClean="0">
                <a:solidFill>
                  <a:schemeClr val="bg1"/>
                </a:solidFill>
              </a:rPr>
              <a:t>I ,X, C are used to subtract. There are six combinations </a:t>
            </a:r>
          </a:p>
          <a:p>
            <a:pPr marL="342900" indent="-342900"/>
            <a:r>
              <a:rPr lang="en-US" sz="1800" dirty="0" smtClean="0">
                <a:solidFill>
                  <a:schemeClr val="bg1"/>
                </a:solidFill>
              </a:rPr>
              <a:t>              Ex : IV =5-1=4   , XL = 50-10 =40  ,   CD =500-100=400,</a:t>
            </a:r>
          </a:p>
          <a:p>
            <a:pPr marL="342900" indent="-342900"/>
            <a:r>
              <a:rPr lang="en-US" sz="1800" dirty="0" smtClean="0">
                <a:solidFill>
                  <a:schemeClr val="bg1"/>
                </a:solidFill>
              </a:rPr>
              <a:t>               EX: IX =10-1 =9  ,XC =100-10 =90   ,CM =1000-100=900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Roman numerals:-</a:t>
            </a:r>
            <a:endParaRPr lang="en-US" sz="2800" b="1" u="sng" dirty="0"/>
          </a:p>
        </p:txBody>
      </p:sp>
      <p:pic>
        <p:nvPicPr>
          <p:cNvPr id="4" name="Roman Numerals Explained With Many Examples (720 mp4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" y="1828800"/>
            <a:ext cx="8153400" cy="3886200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3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638800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sz="1800" b="1" u="sng" dirty="0" smtClean="0">
                <a:solidFill>
                  <a:schemeClr val="bg1"/>
                </a:solidFill>
              </a:rPr>
              <a:t>PROPERTIES OF WHOLE NUMBER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FFFF00"/>
                </a:solidFill>
              </a:rPr>
              <a:t>CLOSURE  PROPERTY</a:t>
            </a:r>
            <a:r>
              <a:rPr lang="en-US" sz="1800" dirty="0" smtClean="0">
                <a:solidFill>
                  <a:schemeClr val="bg1"/>
                </a:solidFill>
              </a:rPr>
              <a:t>: The sum of two whole numbers is a whole number . EX :2+3 =5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:The product of two numbers is also a whole number. EX:  2 x3 =6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: The difference between two whole numbers may or may not be a whole                                             number ex  :3-2 =1  but 2-3 =-1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:If two whole numbers are divided their quotient may or may not be a whole number  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FFFF00"/>
                </a:solidFill>
              </a:rPr>
              <a:t>COMMUTATIVE PROPERTY</a:t>
            </a:r>
            <a:r>
              <a:rPr lang="en-US" sz="1800" dirty="0" smtClean="0">
                <a:solidFill>
                  <a:schemeClr val="bg1"/>
                </a:solidFill>
              </a:rPr>
              <a:t> :The sum remains same even after changing the order of addends .Ex :45 +35 = 35 +45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:The product remains same even after changing  the order of multiplier.  Ex :12 x34 =34 x12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:This property is not required for subtraction and division of whole number,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FFFF00"/>
                </a:solidFill>
              </a:rPr>
              <a:t>ASSOCIATIVE PROPERTY </a:t>
            </a:r>
            <a:r>
              <a:rPr lang="en-US" sz="1800" dirty="0" smtClean="0">
                <a:solidFill>
                  <a:schemeClr val="bg1"/>
                </a:solidFill>
              </a:rPr>
              <a:t>:The sum remains same when the grouping of addends is changed . Ex  :    (2+3)+5 =2+(3+5)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5+5        =2+8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10 =10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      :The product remains same if three numbers multiplied in any grouping or order .Ex .(2x3)x4=2x(3x4)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FFFF00"/>
                </a:solidFill>
              </a:rPr>
              <a:t>DISTRIBUTIVE PROPERTY </a:t>
            </a:r>
            <a:r>
              <a:rPr lang="en-US" sz="1800" dirty="0" smtClean="0">
                <a:solidFill>
                  <a:schemeClr val="bg1"/>
                </a:solidFill>
              </a:rPr>
              <a:t>: multiplication over addition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  2 x(5+ 6) = (2 x5) +( 2 x6)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             = 10 + 12 =22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Ex .   252 x 101 = 252 x(100 +1)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           =(252 x100) +( 252 x 1) =25200 + 252 =25452</a:t>
            </a:r>
          </a:p>
        </p:txBody>
      </p:sp>
    </p:spTree>
  </p:cSld>
  <p:clrMapOvr>
    <a:masterClrMapping/>
  </p:clrMapOvr>
  <p:transition spd="slow">
    <p:pull dir="d"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 of sum and difference:-</a:t>
            </a:r>
            <a:endParaRPr lang="en-US" b="1" dirty="0"/>
          </a:p>
        </p:txBody>
      </p:sp>
      <p:pic>
        <p:nvPicPr>
          <p:cNvPr id="4" name="How to estimate using rounding off  Math  Grade-3  TutWay  (720 mp4)-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1752600"/>
            <a:ext cx="8001000" cy="41148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2819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ESTIMATE OF PRODUCT OF NUMBERS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Let us estimate     :      52 x786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Solution</a:t>
            </a:r>
            <a:r>
              <a:rPr lang="en-US" sz="1800" dirty="0" smtClean="0">
                <a:solidFill>
                  <a:schemeClr val="bg1"/>
                </a:solidFill>
              </a:rPr>
              <a:t> : 52 Can be rounded off to the nearest ten as 50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:786 can be rounded off to the nearest hundred as 800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               : Hence, the estimate the product =50 x800 =40,000 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Note</a:t>
            </a:r>
            <a:r>
              <a:rPr lang="en-US" sz="1800" dirty="0" smtClean="0">
                <a:solidFill>
                  <a:schemeClr val="bg1"/>
                </a:solidFill>
              </a:rPr>
              <a:t> : To estimate the product ,round off each factor to its greatest place then multiply the rounded off factors.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  <a:solidFill>
            <a:schemeClr val="tx1"/>
          </a:solidFill>
        </p:spPr>
        <p:txBody>
          <a:bodyPr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</a:rPr>
              <a:t>ivision   --------------First          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M</a:t>
            </a:r>
            <a:r>
              <a:rPr lang="en-US" sz="2400" b="1" dirty="0" smtClean="0">
                <a:solidFill>
                  <a:schemeClr val="bg1"/>
                </a:solidFill>
              </a:rPr>
              <a:t>ultiplication-------Second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</a:rPr>
              <a:t>ddition-----------------Third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</a:rPr>
              <a:t>ubtraction-----------Last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Mainly three brackets are used for solving numerical expressions.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EX: 3—(5-6÷3) =3-(5-2)=3-3=0 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4495800"/>
          <a:ext cx="208280" cy="114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82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114800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Brackets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  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brackets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baseline="0" dirty="0" smtClean="0"/>
                        <a:t>     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Curly brackets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[     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 brackets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202</TotalTime>
  <Words>904</Words>
  <Application>Microsoft Office PowerPoint</Application>
  <PresentationFormat>On-screen Show (4:3)</PresentationFormat>
  <Paragraphs>111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INTRODUCTION</vt:lpstr>
      <vt:lpstr>Roman numerals</vt:lpstr>
      <vt:lpstr>Slide 4</vt:lpstr>
      <vt:lpstr>Roman numerals:-</vt:lpstr>
      <vt:lpstr>Slide 6</vt:lpstr>
      <vt:lpstr>Estimation of sum and difference:-</vt:lpstr>
      <vt:lpstr>Slide 8</vt:lpstr>
      <vt:lpstr>DMAS RULE</vt:lpstr>
      <vt:lpstr>Extra questions on chapter -1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41</cp:revision>
  <dcterms:created xsi:type="dcterms:W3CDTF">2020-03-24T12:37:05Z</dcterms:created>
  <dcterms:modified xsi:type="dcterms:W3CDTF">2020-03-26T07:01:03Z</dcterms:modified>
</cp:coreProperties>
</file>