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6740307"/>
          </a:xfrm>
          <a:prstGeom prst="rect">
            <a:avLst/>
          </a:prstGeom>
          <a:noFill/>
        </p:spPr>
        <p:txBody>
          <a:bodyPr wrap="square" rtlCol="0">
            <a:spAutoFit/>
          </a:bodyPr>
          <a:lstStyle/>
          <a:p>
            <a:pPr algn="ctr"/>
            <a:r>
              <a:rPr lang="en-US" sz="4800" b="1" i="1" dirty="0" smtClean="0">
                <a:solidFill>
                  <a:srgbClr val="FF0000"/>
                </a:solidFill>
              </a:rPr>
              <a:t>English Core. </a:t>
            </a:r>
            <a:r>
              <a:rPr lang="en-US" sz="4800" b="1" i="1" dirty="0" smtClean="0"/>
              <a:t>Book:</a:t>
            </a:r>
            <a:r>
              <a:rPr lang="en-US" sz="4800" b="1" i="1" dirty="0" smtClean="0">
                <a:solidFill>
                  <a:srgbClr val="FF0000"/>
                </a:solidFill>
              </a:rPr>
              <a:t> Vistas</a:t>
            </a:r>
          </a:p>
          <a:p>
            <a:pPr algn="ctr"/>
            <a:r>
              <a:rPr lang="en-US" sz="4800" b="1" i="1" dirty="0" smtClean="0"/>
              <a:t>Lesson: </a:t>
            </a:r>
            <a:r>
              <a:rPr lang="en-US" sz="4800" b="1" i="1" dirty="0" smtClean="0">
                <a:solidFill>
                  <a:srgbClr val="FF0000"/>
                </a:solidFill>
              </a:rPr>
              <a:t>The Third Level. </a:t>
            </a:r>
          </a:p>
          <a:p>
            <a:pPr algn="ctr"/>
            <a:r>
              <a:rPr lang="en-US" sz="4800" b="1" i="1" dirty="0" smtClean="0"/>
              <a:t>By Jack Finney (He)</a:t>
            </a:r>
          </a:p>
          <a:p>
            <a:pPr algn="just"/>
            <a:r>
              <a:rPr lang="en-US" sz="4800" b="1" dirty="0" smtClean="0">
                <a:solidFill>
                  <a:srgbClr val="FF0000"/>
                </a:solidFill>
              </a:rPr>
              <a:t>Theme: </a:t>
            </a:r>
            <a:r>
              <a:rPr lang="en-US" sz="4800" dirty="0" smtClean="0"/>
              <a:t>It is a study of human mind caught in the cycle of time. It weaves together a psychological journey of the narrator into </a:t>
            </a:r>
            <a:r>
              <a:rPr lang="en-US" sz="4800" dirty="0" smtClean="0"/>
              <a:t>the past</a:t>
            </a:r>
            <a:r>
              <a:rPr lang="en-US" sz="4800" dirty="0" smtClean="0"/>
              <a:t>, </a:t>
            </a:r>
            <a:r>
              <a:rPr lang="en-US" sz="4800" dirty="0" smtClean="0"/>
              <a:t>the present </a:t>
            </a:r>
            <a:r>
              <a:rPr lang="en-US" sz="4800" dirty="0" smtClean="0"/>
              <a:t>and moves towards the future.</a:t>
            </a:r>
            <a:endParaRPr lang="en-US" sz="48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001643"/>
          </a:xfrm>
          <a:prstGeom prst="rect">
            <a:avLst/>
          </a:prstGeom>
          <a:noFill/>
        </p:spPr>
        <p:txBody>
          <a:bodyPr wrap="square" rtlCol="0">
            <a:spAutoFit/>
          </a:bodyPr>
          <a:lstStyle/>
          <a:p>
            <a:r>
              <a:rPr lang="en-US" sz="3200" b="1" dirty="0" smtClean="0"/>
              <a:t>6. Philately helps keep the past alive. Discuss other ways in which this is done. What do you think of the human tendency to constantly move between the past, the present and the future? </a:t>
            </a:r>
          </a:p>
          <a:p>
            <a:r>
              <a:rPr lang="en-US" sz="3200" dirty="0" err="1" smtClean="0"/>
              <a:t>Ans</a:t>
            </a:r>
            <a:r>
              <a:rPr lang="en-US" sz="3200" dirty="0" smtClean="0"/>
              <a:t>: - Introduction. </a:t>
            </a:r>
          </a:p>
          <a:p>
            <a:r>
              <a:rPr lang="en-US" sz="3200" dirty="0" smtClean="0"/>
              <a:t>- Other ways: - collection of old coins.- collection of books on old </a:t>
            </a:r>
            <a:r>
              <a:rPr lang="en-US" sz="3200" dirty="0" smtClean="0"/>
              <a:t>age, </a:t>
            </a:r>
            <a:r>
              <a:rPr lang="en-US" sz="3200" dirty="0" smtClean="0"/>
              <a:t>- collection of old music, movies, paintings etc.</a:t>
            </a:r>
          </a:p>
          <a:p>
            <a:pPr>
              <a:buFontTx/>
              <a:buChar char="-"/>
            </a:pPr>
            <a:r>
              <a:rPr lang="en-US" sz="3200" dirty="0" smtClean="0"/>
              <a:t>It is human tendency to go the past when they are exhausted with the present waiting for the better future.  </a:t>
            </a:r>
          </a:p>
          <a:p>
            <a:pPr algn="ctr"/>
            <a:r>
              <a:rPr lang="en-US" sz="3200" dirty="0" smtClean="0"/>
              <a:t>*********</a:t>
            </a:r>
            <a:endParaRPr lang="en-US" sz="3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7078861"/>
          </a:xfrm>
          <a:prstGeom prst="rect">
            <a:avLst/>
          </a:prstGeom>
          <a:noFill/>
        </p:spPr>
        <p:txBody>
          <a:bodyPr wrap="square" rtlCol="0">
            <a:spAutoFit/>
          </a:bodyPr>
          <a:lstStyle/>
          <a:p>
            <a:r>
              <a:rPr lang="en-US" sz="3200" b="1" dirty="0" smtClean="0">
                <a:solidFill>
                  <a:srgbClr val="FF0000"/>
                </a:solidFill>
              </a:rPr>
              <a:t>Extra Short Answer Type Questions to be answered in 30 to 40 words each.</a:t>
            </a:r>
            <a:endParaRPr lang="en-US" sz="3200" dirty="0" smtClean="0">
              <a:solidFill>
                <a:srgbClr val="FF0000"/>
              </a:solidFill>
            </a:endParaRPr>
          </a:p>
          <a:p>
            <a:r>
              <a:rPr lang="en-US" sz="3000" b="1" dirty="0" smtClean="0"/>
              <a:t>1. Why did the narrator take the subway from the Grand Central?</a:t>
            </a:r>
          </a:p>
          <a:p>
            <a:r>
              <a:rPr lang="en-US" sz="3000" dirty="0" err="1" smtClean="0"/>
              <a:t>Ans</a:t>
            </a:r>
            <a:r>
              <a:rPr lang="en-US" sz="3000" dirty="0" smtClean="0"/>
              <a:t>: - He worked late in the office and was in hurry – took the subway as it was faster than the bus.</a:t>
            </a:r>
          </a:p>
          <a:p>
            <a:r>
              <a:rPr lang="en-US" sz="3000" b="1" dirty="0" smtClean="0"/>
              <a:t>2. Why did the narrator talk to his psychiatrist friend and what did he say about the third level?</a:t>
            </a:r>
          </a:p>
          <a:p>
            <a:r>
              <a:rPr lang="en-US" sz="3000" dirty="0" err="1" smtClean="0"/>
              <a:t>Ans</a:t>
            </a:r>
            <a:r>
              <a:rPr lang="en-US" sz="3000" dirty="0" smtClean="0"/>
              <a:t>: -Because no one believed him- he said it was a waking-dream wish fulfillment.</a:t>
            </a:r>
          </a:p>
          <a:p>
            <a:r>
              <a:rPr lang="en-US" sz="3000" b="1" dirty="0" smtClean="0"/>
              <a:t>3. How did Charley ascertain that he had reached the world of 1894?</a:t>
            </a:r>
          </a:p>
          <a:p>
            <a:r>
              <a:rPr lang="en-US" sz="3000" dirty="0" err="1" smtClean="0"/>
              <a:t>Ans</a:t>
            </a:r>
            <a:r>
              <a:rPr lang="en-US" sz="3000" dirty="0" smtClean="0"/>
              <a:t>: - Saw dim gas lamps, brass spittoons, old styled clothing of men and women, </a:t>
            </a:r>
            <a:r>
              <a:rPr lang="en-US" sz="3000" dirty="0" smtClean="0"/>
              <a:t>moustaches, </a:t>
            </a:r>
            <a:r>
              <a:rPr lang="en-US" sz="3000" dirty="0" smtClean="0"/>
              <a:t>string </a:t>
            </a:r>
            <a:r>
              <a:rPr lang="en-US" sz="3000" dirty="0" smtClean="0"/>
              <a:t>watches and the newspaper, The World.</a:t>
            </a:r>
            <a:endParaRPr lang="en-US" sz="3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986528"/>
          </a:xfrm>
          <a:prstGeom prst="rect">
            <a:avLst/>
          </a:prstGeom>
          <a:noFill/>
        </p:spPr>
        <p:txBody>
          <a:bodyPr wrap="square" rtlCol="0">
            <a:spAutoFit/>
          </a:bodyPr>
          <a:lstStyle/>
          <a:p>
            <a:pPr algn="just"/>
            <a:r>
              <a:rPr lang="en-US" sz="3200" b="1" dirty="0" smtClean="0"/>
              <a:t>4. Why did Charley not agree that stamp collecting </a:t>
            </a:r>
            <a:r>
              <a:rPr lang="en-US" sz="3200" b="1" dirty="0" smtClean="0"/>
              <a:t>hobby </a:t>
            </a:r>
            <a:r>
              <a:rPr lang="en-US" sz="3200" b="1" dirty="0" smtClean="0"/>
              <a:t>is a way of escape?</a:t>
            </a:r>
          </a:p>
          <a:p>
            <a:pPr algn="just"/>
            <a:r>
              <a:rPr lang="en-US" sz="3200" dirty="0" err="1" smtClean="0"/>
              <a:t>Ans</a:t>
            </a:r>
            <a:r>
              <a:rPr lang="en-US" sz="3200" dirty="0" smtClean="0"/>
              <a:t>: -Because his grandfather and President Roosevelt used to collect stamps though life was not stressful at that time.</a:t>
            </a:r>
          </a:p>
          <a:p>
            <a:pPr algn="just"/>
            <a:r>
              <a:rPr lang="en-US" sz="3200" b="1" dirty="0" smtClean="0"/>
              <a:t>5. Why did Charley run away from the third level?</a:t>
            </a:r>
          </a:p>
          <a:p>
            <a:pPr algn="just"/>
            <a:r>
              <a:rPr lang="en-US" sz="3200" dirty="0" err="1" smtClean="0"/>
              <a:t>Ans</a:t>
            </a:r>
            <a:r>
              <a:rPr lang="en-US" sz="3200" dirty="0" smtClean="0"/>
              <a:t>: - Because the clerk at the ticket counter charged him that the money he was carrying was fake- he might be put behind the bars for that.</a:t>
            </a:r>
          </a:p>
          <a:p>
            <a:pPr algn="just"/>
            <a:r>
              <a:rPr lang="en-US" sz="3200" b="1" dirty="0" smtClean="0"/>
              <a:t>6. How does the narrator describe Galesburg, Illinois?</a:t>
            </a:r>
          </a:p>
          <a:p>
            <a:pPr algn="just"/>
            <a:r>
              <a:rPr lang="en-US" sz="3200" dirty="0" err="1" smtClean="0"/>
              <a:t>Ans</a:t>
            </a:r>
            <a:r>
              <a:rPr lang="en-US" sz="3200" dirty="0" smtClean="0"/>
              <a:t>: - Wonderful town with big old frame houses, huge lawns and big trees. Summer evenings twice longer- people lived in peace and harmony.</a:t>
            </a:r>
            <a:endParaRPr lang="en-US" sz="3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7017306"/>
          </a:xfrm>
          <a:prstGeom prst="rect">
            <a:avLst/>
          </a:prstGeom>
          <a:noFill/>
        </p:spPr>
        <p:txBody>
          <a:bodyPr wrap="square" rtlCol="0">
            <a:spAutoFit/>
          </a:bodyPr>
          <a:lstStyle/>
          <a:p>
            <a:pPr algn="just"/>
            <a:r>
              <a:rPr lang="en-US" sz="3000" b="1" dirty="0" smtClean="0"/>
              <a:t>7. How did Louisa react when the narrator told her about his wish to go to the Third Level?</a:t>
            </a:r>
          </a:p>
          <a:p>
            <a:pPr algn="just"/>
            <a:r>
              <a:rPr lang="en-US" sz="3000" dirty="0" err="1" smtClean="0"/>
              <a:t>Ans</a:t>
            </a:r>
            <a:r>
              <a:rPr lang="en-US" sz="3000" dirty="0" smtClean="0"/>
              <a:t>: - She got worried as she was a loving and caring wife- thought it was the product of Charley’s imaginary creation.</a:t>
            </a:r>
          </a:p>
          <a:p>
            <a:pPr algn="just"/>
            <a:r>
              <a:rPr lang="en-US" sz="3000" b="1" dirty="0" smtClean="0"/>
              <a:t>8.  What did the narrator prepare to go to Galesburg?</a:t>
            </a:r>
          </a:p>
          <a:p>
            <a:pPr algn="just"/>
            <a:r>
              <a:rPr lang="en-US" sz="3000" dirty="0" err="1" smtClean="0"/>
              <a:t>Ans</a:t>
            </a:r>
            <a:r>
              <a:rPr lang="en-US" sz="3000" dirty="0" smtClean="0"/>
              <a:t>: - Went to the third level at Grand Central as he knew that he could go anywhere from there- went to the ticket window to buy tickets.</a:t>
            </a:r>
          </a:p>
          <a:p>
            <a:pPr algn="just"/>
            <a:r>
              <a:rPr lang="en-US" sz="3000" b="1" dirty="0" smtClean="0"/>
              <a:t>9. Why did Charley think that Sam had escaped to Galesburg?</a:t>
            </a:r>
          </a:p>
          <a:p>
            <a:pPr algn="just"/>
            <a:r>
              <a:rPr lang="en-US" sz="3000" dirty="0" err="1" smtClean="0"/>
              <a:t>Ans</a:t>
            </a:r>
            <a:r>
              <a:rPr lang="en-US" sz="3000" dirty="0" smtClean="0"/>
              <a:t>: Because he was not seen anywhere- no one knew where he had disappeared- Letter from Sam- Sam always told Charley that he liked the sound of Galesburg.</a:t>
            </a:r>
          </a:p>
          <a:p>
            <a:pPr algn="ctr"/>
            <a:r>
              <a:rPr lang="en-US" sz="3000" dirty="0" smtClean="0"/>
              <a:t>*********</a:t>
            </a:r>
            <a:endParaRPr lang="en-US" sz="3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40340"/>
            <a:ext cx="9144000" cy="1569660"/>
          </a:xfrm>
          <a:prstGeom prst="rect">
            <a:avLst/>
          </a:prstGeom>
          <a:solidFill>
            <a:srgbClr val="00B0F0"/>
          </a:solidFill>
        </p:spPr>
        <p:txBody>
          <a:bodyPr wrap="square" rtlCol="0">
            <a:spAutoFit/>
          </a:bodyPr>
          <a:lstStyle/>
          <a:p>
            <a:r>
              <a:rPr lang="en-US" sz="9600" dirty="0" smtClean="0"/>
              <a:t>HAPPY LEARNING</a:t>
            </a:r>
            <a:endParaRPr lang="en-US" sz="9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7109639"/>
          </a:xfrm>
          <a:prstGeom prst="rect">
            <a:avLst/>
          </a:prstGeom>
          <a:noFill/>
        </p:spPr>
        <p:txBody>
          <a:bodyPr wrap="square" rtlCol="0">
            <a:spAutoFit/>
          </a:bodyPr>
          <a:lstStyle/>
          <a:p>
            <a:r>
              <a:rPr lang="en-US" sz="3600" b="1" dirty="0" smtClean="0">
                <a:solidFill>
                  <a:srgbClr val="FF0000"/>
                </a:solidFill>
              </a:rPr>
              <a:t>New Words’ Meanings:</a:t>
            </a:r>
          </a:p>
          <a:p>
            <a:r>
              <a:rPr lang="en-US" sz="3600" b="1" dirty="0" smtClean="0">
                <a:solidFill>
                  <a:srgbClr val="00B050"/>
                </a:solidFill>
              </a:rPr>
              <a:t>Pg-1</a:t>
            </a:r>
          </a:p>
          <a:p>
            <a:r>
              <a:rPr lang="en-US" sz="3600" b="1" dirty="0" smtClean="0"/>
              <a:t>stack : </a:t>
            </a:r>
            <a:r>
              <a:rPr lang="en-US" sz="3600" dirty="0" smtClean="0"/>
              <a:t>(n) pile</a:t>
            </a:r>
          </a:p>
          <a:p>
            <a:r>
              <a:rPr lang="en-US" sz="3600" b="1" dirty="0" smtClean="0"/>
              <a:t>refuge: </a:t>
            </a:r>
            <a:r>
              <a:rPr lang="en-US" sz="3600" dirty="0" smtClean="0"/>
              <a:t>(n) shelter</a:t>
            </a:r>
          </a:p>
          <a:p>
            <a:r>
              <a:rPr lang="en-US" sz="3600" b="1" dirty="0" smtClean="0">
                <a:solidFill>
                  <a:srgbClr val="00B050"/>
                </a:solidFill>
              </a:rPr>
              <a:t>Pg-2</a:t>
            </a:r>
          </a:p>
          <a:p>
            <a:r>
              <a:rPr lang="en-US" sz="3600" b="1" dirty="0" smtClean="0"/>
              <a:t>first-day cover: </a:t>
            </a:r>
            <a:r>
              <a:rPr lang="en-US" sz="3600" dirty="0" smtClean="0"/>
              <a:t>envelope that contains no letter or blank paper but bears the stamp/s </a:t>
            </a:r>
            <a:r>
              <a:rPr lang="en-US" sz="3600" dirty="0" smtClean="0"/>
              <a:t>bought</a:t>
            </a:r>
            <a:r>
              <a:rPr lang="en-US" sz="3600" dirty="0" smtClean="0"/>
              <a:t> </a:t>
            </a:r>
            <a:r>
              <a:rPr lang="en-US" sz="3600" dirty="0" smtClean="0"/>
              <a:t>on the day </a:t>
            </a:r>
            <a:r>
              <a:rPr lang="en-US" sz="3600" dirty="0" smtClean="0"/>
              <a:t>of its  </a:t>
            </a:r>
            <a:r>
              <a:rPr lang="en-US" sz="3600" dirty="0" smtClean="0"/>
              <a:t>issue. It is mailed to one’s own address.</a:t>
            </a:r>
          </a:p>
          <a:p>
            <a:r>
              <a:rPr lang="en-US" sz="3600" b="1" dirty="0" smtClean="0"/>
              <a:t>subway: </a:t>
            </a:r>
            <a:r>
              <a:rPr lang="en-US" sz="3600" dirty="0" smtClean="0"/>
              <a:t>(n) underground railway</a:t>
            </a:r>
          </a:p>
          <a:p>
            <a:r>
              <a:rPr lang="en-US" sz="3600" b="1" dirty="0" smtClean="0"/>
              <a:t>gabardine: </a:t>
            </a:r>
            <a:r>
              <a:rPr lang="en-US" sz="3600" dirty="0" smtClean="0"/>
              <a:t>(n) tightly woven fabric</a:t>
            </a:r>
          </a:p>
          <a:p>
            <a:r>
              <a:rPr lang="en-US" sz="3600" b="1" dirty="0" smtClean="0"/>
              <a:t>arched: </a:t>
            </a:r>
            <a:r>
              <a:rPr lang="en-US" sz="3600" dirty="0" smtClean="0"/>
              <a:t>curved</a:t>
            </a:r>
          </a:p>
          <a:p>
            <a:pPr algn="just"/>
            <a:endParaRPr lang="en-US" sz="24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4801314"/>
          </a:xfrm>
          <a:prstGeom prst="rect">
            <a:avLst/>
          </a:prstGeom>
          <a:noFill/>
        </p:spPr>
        <p:txBody>
          <a:bodyPr wrap="square" rtlCol="0">
            <a:spAutoFit/>
          </a:bodyPr>
          <a:lstStyle/>
          <a:p>
            <a:r>
              <a:rPr lang="en-US" sz="3600" b="1" dirty="0" smtClean="0">
                <a:solidFill>
                  <a:srgbClr val="00B050"/>
                </a:solidFill>
              </a:rPr>
              <a:t>Pg-3</a:t>
            </a:r>
          </a:p>
          <a:p>
            <a:r>
              <a:rPr lang="en-US" sz="3600" b="1" dirty="0" smtClean="0"/>
              <a:t>flickering: </a:t>
            </a:r>
            <a:r>
              <a:rPr lang="en-US" sz="3600" dirty="0" smtClean="0"/>
              <a:t>shining unsteadily</a:t>
            </a:r>
          </a:p>
          <a:p>
            <a:r>
              <a:rPr lang="en-US" sz="3600" b="1" dirty="0" smtClean="0">
                <a:solidFill>
                  <a:srgbClr val="00B050"/>
                </a:solidFill>
              </a:rPr>
              <a:t>Pg-4</a:t>
            </a:r>
          </a:p>
          <a:p>
            <a:r>
              <a:rPr lang="en-US" sz="3600" b="1" dirty="0" smtClean="0"/>
              <a:t>glint: </a:t>
            </a:r>
            <a:r>
              <a:rPr lang="en-US" sz="3600" dirty="0" smtClean="0"/>
              <a:t>shine</a:t>
            </a:r>
          </a:p>
          <a:p>
            <a:r>
              <a:rPr lang="en-US" sz="3600" b="1" dirty="0" smtClean="0"/>
              <a:t>derby: </a:t>
            </a:r>
            <a:r>
              <a:rPr lang="en-US" sz="3600" dirty="0" smtClean="0"/>
              <a:t>dome-shaped</a:t>
            </a:r>
          </a:p>
          <a:p>
            <a:r>
              <a:rPr lang="en-US" sz="3600" b="1" dirty="0" smtClean="0">
                <a:solidFill>
                  <a:srgbClr val="00B050"/>
                </a:solidFill>
              </a:rPr>
              <a:t>Pg-5</a:t>
            </a:r>
          </a:p>
          <a:p>
            <a:r>
              <a:rPr lang="en-US" sz="3600" b="1" dirty="0" smtClean="0"/>
              <a:t>mister: </a:t>
            </a:r>
            <a:r>
              <a:rPr lang="en-US" sz="3600" dirty="0" smtClean="0"/>
              <a:t>Mr. (Sir)</a:t>
            </a:r>
          </a:p>
          <a:p>
            <a:r>
              <a:rPr lang="en-US" sz="3600" b="1" dirty="0" smtClean="0"/>
              <a:t>fussing: </a:t>
            </a:r>
            <a:r>
              <a:rPr lang="en-US" sz="3600" dirty="0" smtClean="0"/>
              <a:t>paying attention with excitement</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740307"/>
          </a:xfrm>
          <a:prstGeom prst="rect">
            <a:avLst/>
          </a:prstGeom>
          <a:noFill/>
        </p:spPr>
        <p:txBody>
          <a:bodyPr wrap="square" rtlCol="0">
            <a:spAutoFit/>
          </a:bodyPr>
          <a:lstStyle/>
          <a:p>
            <a:r>
              <a:rPr lang="en-US" sz="3600" b="1" dirty="0" smtClean="0">
                <a:solidFill>
                  <a:srgbClr val="FF0000"/>
                </a:solidFill>
              </a:rPr>
              <a:t>Point Wise Summary:</a:t>
            </a:r>
          </a:p>
          <a:p>
            <a:pPr lvl="0" algn="just">
              <a:buFont typeface="Wingdings" pitchFamily="2" charset="2"/>
              <a:buChar char="Ø"/>
            </a:pPr>
            <a:r>
              <a:rPr lang="en-US" sz="3600" b="1" dirty="0" smtClean="0"/>
              <a:t>There are two levels at the Grand Central Station but Charley claims that there are three.</a:t>
            </a:r>
          </a:p>
          <a:p>
            <a:pPr lvl="0" algn="just">
              <a:buFont typeface="Wingdings" pitchFamily="2" charset="2"/>
              <a:buChar char="Ø"/>
            </a:pPr>
            <a:r>
              <a:rPr lang="en-US" sz="3600" b="1" dirty="0" smtClean="0"/>
              <a:t>His psychiatrist friend, Sam explains it as Charley’s waking-dream wish fulfillment, a way of escape.</a:t>
            </a:r>
          </a:p>
          <a:p>
            <a:pPr lvl="0" algn="just">
              <a:buFont typeface="Wingdings" pitchFamily="2" charset="2"/>
              <a:buChar char="Ø"/>
            </a:pPr>
            <a:r>
              <a:rPr lang="en-US" sz="3600" b="1" dirty="0" smtClean="0"/>
              <a:t>Charley’s stamp collection: a refuge but he does not accept it citing the examples of his grandfather and President Roosevelt.</a:t>
            </a:r>
          </a:p>
          <a:p>
            <a:pPr lvl="0" algn="just">
              <a:buFont typeface="Wingdings" pitchFamily="2" charset="2"/>
              <a:buChar char="Ø"/>
            </a:pPr>
            <a:r>
              <a:rPr lang="en-US" sz="3600" b="1" dirty="0" smtClean="0"/>
              <a:t>Charley explains how he reached the Third Level.</a:t>
            </a:r>
            <a:endParaRPr lang="en-US" sz="3600" b="1" dirty="0" smtClean="0">
              <a:solidFill>
                <a:srgbClr val="FF0000"/>
              </a:solidFill>
            </a:endParaRPr>
          </a:p>
          <a:p>
            <a:pPr algn="just"/>
            <a:endParaRPr lang="en-US" sz="3600" dirty="0">
              <a:solidFill>
                <a:srgbClr val="FF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740307"/>
          </a:xfrm>
          <a:prstGeom prst="rect">
            <a:avLst/>
          </a:prstGeom>
          <a:noFill/>
        </p:spPr>
        <p:txBody>
          <a:bodyPr wrap="square" rtlCol="0">
            <a:spAutoFit/>
          </a:bodyPr>
          <a:lstStyle/>
          <a:p>
            <a:pPr lvl="0" algn="just">
              <a:buFont typeface="Wingdings" pitchFamily="2" charset="2"/>
              <a:buChar char="Ø"/>
            </a:pPr>
            <a:r>
              <a:rPr lang="en-US" sz="3600" b="1" dirty="0" smtClean="0"/>
              <a:t>Description of the Third Level:</a:t>
            </a:r>
          </a:p>
          <a:p>
            <a:pPr lvl="0" algn="just">
              <a:buFont typeface="Arial" pitchFamily="34" charset="0"/>
              <a:buChar char="•"/>
            </a:pPr>
            <a:r>
              <a:rPr lang="en-US" sz="3600" b="1" dirty="0" smtClean="0"/>
              <a:t>  Smaller rooms, fewer ticket windows and gates, lights dim, open flame gas lights, people in 1890s clothes and The World newspaper.</a:t>
            </a:r>
          </a:p>
          <a:p>
            <a:pPr lvl="0" algn="just">
              <a:buFont typeface="Wingdings" pitchFamily="2" charset="2"/>
              <a:buChar char="Ø"/>
            </a:pPr>
            <a:r>
              <a:rPr lang="en-US" sz="3600" b="1" dirty="0" smtClean="0"/>
              <a:t>Charley wanted to buy two tickets to go to Galesburg, Illinois of 1894 because life was peaceful there at that time.</a:t>
            </a:r>
          </a:p>
          <a:p>
            <a:pPr lvl="0" algn="just">
              <a:buFont typeface="Wingdings" pitchFamily="2" charset="2"/>
              <a:buChar char="Ø"/>
            </a:pPr>
            <a:r>
              <a:rPr lang="en-US" sz="3600" b="1" dirty="0" smtClean="0"/>
              <a:t>He failed to buy the tickets as he did not have the old currency of 1890s.</a:t>
            </a:r>
          </a:p>
          <a:p>
            <a:pPr algn="just">
              <a:buFont typeface="Wingdings" pitchFamily="2" charset="2"/>
              <a:buChar char="Ø"/>
            </a:pPr>
            <a:r>
              <a:rPr lang="en-US" sz="3600" b="1" dirty="0" smtClean="0"/>
              <a:t>He bought old currency to buy tickets but could not find the way leading to the Third Level.</a:t>
            </a:r>
            <a:endParaRPr lang="en-US" sz="3600" b="1" dirty="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4524315"/>
          </a:xfrm>
          <a:prstGeom prst="rect">
            <a:avLst/>
          </a:prstGeom>
          <a:noFill/>
        </p:spPr>
        <p:txBody>
          <a:bodyPr wrap="square" rtlCol="0">
            <a:spAutoFit/>
          </a:bodyPr>
          <a:lstStyle/>
          <a:p>
            <a:pPr lvl="0" algn="just">
              <a:buFont typeface="Wingdings" pitchFamily="2" charset="2"/>
              <a:buChar char="Ø"/>
            </a:pPr>
            <a:r>
              <a:rPr lang="en-US" sz="3600" b="1" dirty="0" smtClean="0"/>
              <a:t>He resumed his hobby of stamp collection which made him believe about the existence of the Third Level because his psychiatrist friend, </a:t>
            </a:r>
          </a:p>
          <a:p>
            <a:pPr lvl="0" algn="just"/>
            <a:r>
              <a:rPr lang="en-US" sz="3600" b="1" dirty="0" smtClean="0"/>
              <a:t>Sam had disappeared and there was a letter from Sam found in a first-day cover.</a:t>
            </a:r>
          </a:p>
          <a:p>
            <a:pPr lvl="0" algn="just">
              <a:buFont typeface="Wingdings" pitchFamily="2" charset="2"/>
              <a:buChar char="Ø"/>
            </a:pPr>
            <a:r>
              <a:rPr lang="en-US" sz="3600" b="1" dirty="0" smtClean="0"/>
              <a:t>He concludes that Sam cannot go to the 1890s world because he was a psychiatrist. </a:t>
            </a:r>
          </a:p>
          <a:p>
            <a:pPr lvl="0" algn="ctr"/>
            <a:r>
              <a:rPr lang="en-US" sz="3600" b="1" dirty="0" smtClean="0"/>
              <a: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5632311"/>
          </a:xfrm>
          <a:prstGeom prst="rect">
            <a:avLst/>
          </a:prstGeom>
          <a:noFill/>
        </p:spPr>
        <p:txBody>
          <a:bodyPr wrap="square" rtlCol="0">
            <a:spAutoFit/>
          </a:bodyPr>
          <a:lstStyle/>
          <a:p>
            <a:r>
              <a:rPr lang="en-US" sz="3600" b="1" dirty="0" smtClean="0">
                <a:solidFill>
                  <a:srgbClr val="FF0000"/>
                </a:solidFill>
              </a:rPr>
              <a:t>In text Questions and Answers:</a:t>
            </a:r>
            <a:endParaRPr lang="en-US" sz="3600" dirty="0" smtClean="0">
              <a:solidFill>
                <a:srgbClr val="FF0000"/>
              </a:solidFill>
            </a:endParaRPr>
          </a:p>
          <a:p>
            <a:pPr lvl="0"/>
            <a:r>
              <a:rPr lang="en-US" sz="3600" b="1" dirty="0" smtClean="0"/>
              <a:t>1.What does the third level refer to?</a:t>
            </a:r>
          </a:p>
          <a:p>
            <a:r>
              <a:rPr lang="en-US" sz="3600" dirty="0" err="1" smtClean="0"/>
              <a:t>Ans</a:t>
            </a:r>
            <a:r>
              <a:rPr lang="en-US" sz="3600" dirty="0" smtClean="0"/>
              <a:t>: A way of escape from the real world full of war, worry and tension.</a:t>
            </a:r>
          </a:p>
          <a:p>
            <a:pPr lvl="0" algn="just"/>
            <a:r>
              <a:rPr lang="en-US" sz="3600" b="1" dirty="0" smtClean="0"/>
              <a:t>2. Would Charley ever go back to the ticket-counter on the third level to buy tickets to Galesburg for himself and his wife?</a:t>
            </a:r>
          </a:p>
          <a:p>
            <a:r>
              <a:rPr lang="en-US" sz="3600" dirty="0" err="1" smtClean="0"/>
              <a:t>Ans</a:t>
            </a:r>
            <a:r>
              <a:rPr lang="en-US" sz="3600" dirty="0" smtClean="0"/>
              <a:t>: No, because he could not find the way to the third level.</a:t>
            </a:r>
          </a:p>
          <a:p>
            <a:pPr algn="ctr"/>
            <a:r>
              <a:rPr lang="en-US" sz="3600" dirty="0" smtClean="0"/>
              <a:t>*******</a:t>
            </a:r>
            <a:endParaRPr lang="en-US" sz="3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924973"/>
          </a:xfrm>
          <a:prstGeom prst="rect">
            <a:avLst/>
          </a:prstGeom>
          <a:noFill/>
        </p:spPr>
        <p:txBody>
          <a:bodyPr wrap="square" rtlCol="0">
            <a:spAutoFit/>
          </a:bodyPr>
          <a:lstStyle/>
          <a:p>
            <a:r>
              <a:rPr lang="en-US" sz="3600" b="1" dirty="0" smtClean="0">
                <a:solidFill>
                  <a:srgbClr val="FF0000"/>
                </a:solidFill>
              </a:rPr>
              <a:t>Reading with Insight:</a:t>
            </a:r>
            <a:endParaRPr lang="en-US" sz="3600" dirty="0" smtClean="0">
              <a:solidFill>
                <a:srgbClr val="FF0000"/>
              </a:solidFill>
            </a:endParaRPr>
          </a:p>
          <a:p>
            <a:pPr lvl="0" algn="just"/>
            <a:r>
              <a:rPr lang="en-US" sz="3400" b="1" dirty="0" smtClean="0"/>
              <a:t>1.Do you think that the third level was a medium of escape for Charley? Why?</a:t>
            </a:r>
          </a:p>
          <a:p>
            <a:r>
              <a:rPr lang="en-US" sz="3400" dirty="0" err="1" smtClean="0"/>
              <a:t>Ans</a:t>
            </a:r>
            <a:r>
              <a:rPr lang="en-US" sz="3400" dirty="0" smtClean="0"/>
              <a:t>: -Yes, because:</a:t>
            </a:r>
          </a:p>
          <a:p>
            <a:r>
              <a:rPr lang="en-US" sz="3400" dirty="0" smtClean="0"/>
              <a:t>- Charley, a product of 20</a:t>
            </a:r>
            <a:r>
              <a:rPr lang="en-US" sz="3400" baseline="30000" dirty="0" smtClean="0"/>
              <a:t>th</a:t>
            </a:r>
            <a:r>
              <a:rPr lang="en-US" sz="3400" dirty="0" smtClean="0"/>
              <a:t> century was exhausted with the world full of war, worry, fear.</a:t>
            </a:r>
          </a:p>
          <a:p>
            <a:pPr>
              <a:buFontTx/>
              <a:buChar char="-"/>
            </a:pPr>
            <a:r>
              <a:rPr lang="en-US" sz="3400" dirty="0" smtClean="0"/>
              <a:t>Wanted to escape from this harsh world.</a:t>
            </a:r>
          </a:p>
          <a:p>
            <a:r>
              <a:rPr lang="en-US" sz="3400" b="1" dirty="0" smtClean="0"/>
              <a:t>2.  What do you infer from Sam’s letter to Charley?</a:t>
            </a:r>
          </a:p>
          <a:p>
            <a:r>
              <a:rPr lang="en-US" sz="3400" dirty="0" err="1" smtClean="0"/>
              <a:t>Ans</a:t>
            </a:r>
            <a:r>
              <a:rPr lang="en-US" sz="3400" dirty="0" smtClean="0"/>
              <a:t>: - All human beings of the 20</a:t>
            </a:r>
            <a:r>
              <a:rPr lang="en-US" sz="3400" baseline="30000" dirty="0" smtClean="0"/>
              <a:t>th</a:t>
            </a:r>
            <a:r>
              <a:rPr lang="en-US" sz="3400" dirty="0" smtClean="0"/>
              <a:t> Century want refuge from the harsh realities of the world  and Sam, though a psychiatrist, was not an exception to it.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986528"/>
          </a:xfrm>
          <a:prstGeom prst="rect">
            <a:avLst/>
          </a:prstGeom>
          <a:noFill/>
        </p:spPr>
        <p:txBody>
          <a:bodyPr wrap="square" rtlCol="0">
            <a:spAutoFit/>
          </a:bodyPr>
          <a:lstStyle/>
          <a:p>
            <a:pPr lvl="0"/>
            <a:r>
              <a:rPr lang="en-US" sz="3200" b="1" dirty="0" smtClean="0"/>
              <a:t>3.‘The modern world is full of insecurity, fear, war, worry and stress.’ What are the ways in which we attempt to overcome them?</a:t>
            </a:r>
          </a:p>
          <a:p>
            <a:r>
              <a:rPr lang="en-US" sz="3200" dirty="0" err="1" smtClean="0"/>
              <a:t>Ans</a:t>
            </a:r>
            <a:r>
              <a:rPr lang="en-US" sz="3200" dirty="0" smtClean="0"/>
              <a:t>: - Introduction. Ways to overcome:- </a:t>
            </a:r>
            <a:r>
              <a:rPr lang="en-US" sz="3200" dirty="0" err="1" smtClean="0"/>
              <a:t>Practising</a:t>
            </a:r>
            <a:r>
              <a:rPr lang="en-US" sz="3200" dirty="0" smtClean="0"/>
              <a:t> one’s hobby - Doing Yoga –Listening to Music –</a:t>
            </a:r>
            <a:r>
              <a:rPr lang="en-US" sz="3200" dirty="0" err="1" smtClean="0"/>
              <a:t>Practising</a:t>
            </a:r>
            <a:r>
              <a:rPr lang="en-US" sz="3200" dirty="0" smtClean="0"/>
              <a:t> Spirituality.</a:t>
            </a:r>
          </a:p>
          <a:p>
            <a:pPr lvl="0"/>
            <a:r>
              <a:rPr lang="en-US" sz="3200" b="1" dirty="0" smtClean="0"/>
              <a:t>4. Do you see an intersection of time and space in the story? </a:t>
            </a:r>
            <a:r>
              <a:rPr lang="en-US" sz="3200" dirty="0" err="1" smtClean="0"/>
              <a:t>Ans</a:t>
            </a:r>
            <a:r>
              <a:rPr lang="en-US" sz="3200" dirty="0" smtClean="0"/>
              <a:t>: Yes.</a:t>
            </a:r>
          </a:p>
          <a:p>
            <a:pPr lvl="0"/>
            <a:r>
              <a:rPr lang="en-US" sz="3200" b="1" dirty="0" smtClean="0"/>
              <a:t>5. Apparently illogicality sometimes turns out to be a futuristic projection? Discuss.</a:t>
            </a:r>
          </a:p>
          <a:p>
            <a:r>
              <a:rPr lang="en-US" sz="3200" dirty="0" err="1" smtClean="0"/>
              <a:t>Ans</a:t>
            </a:r>
            <a:r>
              <a:rPr lang="en-US" sz="3200" dirty="0" smtClean="0"/>
              <a:t>: - Introduction.</a:t>
            </a:r>
          </a:p>
          <a:p>
            <a:r>
              <a:rPr lang="en-US" sz="3200" dirty="0" smtClean="0"/>
              <a:t>- Charley’s claim about the third level was interpreted as waking dream wish fulfillment. </a:t>
            </a:r>
          </a:p>
          <a:p>
            <a:r>
              <a:rPr lang="en-US" sz="3200" dirty="0" smtClean="0"/>
              <a:t>- Later Sam also disappeared.</a:t>
            </a:r>
            <a:endParaRPr lang="en-US" sz="3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1140</Words>
  <Application>Microsoft Office PowerPoint</Application>
  <PresentationFormat>On-screen Show (4:3)</PresentationFormat>
  <Paragraphs>81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OM</dc:creator>
  <cp:lastModifiedBy>Rutuparna</cp:lastModifiedBy>
  <cp:revision>22</cp:revision>
  <dcterms:created xsi:type="dcterms:W3CDTF">2006-08-16T00:00:00Z</dcterms:created>
  <dcterms:modified xsi:type="dcterms:W3CDTF">2020-03-27T05:10:48Z</dcterms:modified>
</cp:coreProperties>
</file>