
<file path=[Content_Types].xml><?xml version="1.0" encoding="utf-8"?>
<Types xmlns="http://schemas.openxmlformats.org/package/2006/content-types">
  <Override ContentType="application/vnd.openxmlformats-officedocument.presentationml.slideMaster+xml" PartName="/ppt/slideMasters/slideMaster3.xml"/>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xml" PartName="/ppt/slides/slide38.xml"/>
  <Override ContentType="application/vnd.openxmlformats-officedocument.presentationml.slideLayout+xml" PartName="/ppt/slideLayouts/slideLayout8.xml"/>
  <Override ContentType="application/vnd.openxmlformats-officedocument.theme+xml" PartName="/ppt/theme/theme5.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xml" PartName="/ppt/slides/slide45.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theme+xml" PartName="/ppt/theme/theme3.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notesMaster+xml" PartName="/ppt/notesMasters/notesMaster1.xml"/>
  <Default ContentType="application/x-fontdata" Extension="fntdata"/>
  <Override ContentType="application/vnd.openxmlformats-officedocument.presentationml.slideLayout+xml" PartName="/ppt/slideLayouts/slideLayout13.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0.xml"/>
  <Override ContentType="application/vnd.openxmlformats-officedocument.presentationml.slideMaster+xml" PartName="/ppt/slideMasters/slideMaster4.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Master+xml" PartName="/ppt/slideMasters/slideMaster2.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Layout+xml" PartName="/ppt/slideLayouts/slideLayout7.xml"/>
  <Default ContentType="image/png" Extension="png"/>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Layout+xml" PartName="/ppt/slideLayouts/slideLayout3.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notesSlide+xml" PartName="/ppt/notesSlides/notesSlide8.xml"/>
  <Override ContentType="application/vnd.openxmlformats-officedocument.presentationml.notesSlide+xml" PartName="/ppt/notesSlides/notesSlide6.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3" r:id="rId2"/>
    <p:sldMasterId id="2147483665" r:id="rId3"/>
    <p:sldMasterId id="2147483667" r:id="rId4"/>
  </p:sldMasterIdLst>
  <p:notesMasterIdLst>
    <p:notesMasterId r:id="rId51"/>
  </p:notesMasterIdLst>
  <p:sldIdLst>
    <p:sldId id="256" r:id="rId5"/>
    <p:sldId id="258" r:id="rId6"/>
    <p:sldId id="285" r:id="rId7"/>
    <p:sldId id="257" r:id="rId8"/>
    <p:sldId id="261" r:id="rId9"/>
    <p:sldId id="286" r:id="rId10"/>
    <p:sldId id="274" r:id="rId11"/>
    <p:sldId id="287" r:id="rId12"/>
    <p:sldId id="288" r:id="rId13"/>
    <p:sldId id="289" r:id="rId14"/>
    <p:sldId id="290" r:id="rId15"/>
    <p:sldId id="294" r:id="rId16"/>
    <p:sldId id="293" r:id="rId17"/>
    <p:sldId id="295" r:id="rId18"/>
    <p:sldId id="296" r:id="rId19"/>
    <p:sldId id="297" r:id="rId20"/>
    <p:sldId id="298" r:id="rId21"/>
    <p:sldId id="299" r:id="rId22"/>
    <p:sldId id="300" r:id="rId23"/>
    <p:sldId id="301" r:id="rId24"/>
    <p:sldId id="302" r:id="rId25"/>
    <p:sldId id="307" r:id="rId26"/>
    <p:sldId id="304" r:id="rId27"/>
    <p:sldId id="303" r:id="rId28"/>
    <p:sldId id="305" r:id="rId29"/>
    <p:sldId id="308" r:id="rId30"/>
    <p:sldId id="309" r:id="rId31"/>
    <p:sldId id="310" r:id="rId32"/>
    <p:sldId id="311" r:id="rId33"/>
    <p:sldId id="312" r:id="rId34"/>
    <p:sldId id="313" r:id="rId35"/>
    <p:sldId id="314" r:id="rId36"/>
    <p:sldId id="315" r:id="rId37"/>
    <p:sldId id="260" r:id="rId38"/>
    <p:sldId id="316" r:id="rId39"/>
    <p:sldId id="291" r:id="rId40"/>
    <p:sldId id="317" r:id="rId41"/>
    <p:sldId id="319" r:id="rId42"/>
    <p:sldId id="320" r:id="rId43"/>
    <p:sldId id="321" r:id="rId44"/>
    <p:sldId id="322" r:id="rId45"/>
    <p:sldId id="326" r:id="rId46"/>
    <p:sldId id="327" r:id="rId47"/>
    <p:sldId id="328" r:id="rId48"/>
    <p:sldId id="266" r:id="rId49"/>
    <p:sldId id="279" r:id="rId50"/>
  </p:sldIdLst>
  <p:sldSz cx="9144000" cy="5143500" type="screen16x9"/>
  <p:notesSz cx="6858000" cy="9144000"/>
  <p:embeddedFontLst>
    <p:embeddedFont>
      <p:font typeface="Playfair Display" charset="0"/>
      <p:regular r:id="rId52"/>
      <p:bold r:id="rId53"/>
      <p:italic r:id="rId54"/>
      <p:boldItalic r:id="rId55"/>
    </p:embeddedFont>
    <p:embeddedFont>
      <p:font typeface="Tinos" charset="0"/>
      <p:regular r:id="rId56"/>
      <p:bold r:id="rId57"/>
      <p:italic r:id="rId58"/>
      <p:boldItalic r:id="rId59"/>
    </p:embeddedFont>
    <p:embeddedFont>
      <p:font typeface="Andalus" pitchFamily="18" charset="-78"/>
      <p:regular r:id="rId60"/>
    </p:embeddedFont>
    <p:embeddedFont>
      <p:font typeface="Calibri"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86C1798-51CB-4503-B766-09BC0350756C}">
  <a:tblStyle styleId="{A86C1798-51CB-4503-B766-09BC0350756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2" d="100"/>
          <a:sy n="142" d="100"/>
        </p:scale>
        <p:origin x="-660"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21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2.png"/>
          <p:cNvPicPr preferRelativeResize="0"/>
          <p:nvPr/>
        </p:nvPicPr>
        <p:blipFill rotWithShape="1">
          <a:blip r:embed="rId2">
            <a:alphaModFix/>
          </a:blip>
          <a:srcRect l="45142" b="9288"/>
          <a:stretch/>
        </p:blipFill>
        <p:spPr>
          <a:xfrm rot="5400000">
            <a:off x="1066802" y="-1085850"/>
            <a:ext cx="1857376" cy="4010026"/>
          </a:xfrm>
          <a:prstGeom prst="rect">
            <a:avLst/>
          </a:prstGeom>
          <a:noFill/>
          <a:ln>
            <a:noFill/>
          </a:ln>
        </p:spPr>
      </p:pic>
      <p:pic>
        <p:nvPicPr>
          <p:cNvPr id="11" name="Google Shape;11;p2" descr="11.png"/>
          <p:cNvPicPr preferRelativeResize="0"/>
          <p:nvPr/>
        </p:nvPicPr>
        <p:blipFill rotWithShape="1">
          <a:blip r:embed="rId3">
            <a:alphaModFix/>
          </a:blip>
          <a:srcRect r="35069" b="2780"/>
          <a:stretch/>
        </p:blipFill>
        <p:spPr>
          <a:xfrm rot="5400000">
            <a:off x="2296519" y="2182213"/>
            <a:ext cx="1579175" cy="4343400"/>
          </a:xfrm>
          <a:prstGeom prst="rect">
            <a:avLst/>
          </a:prstGeom>
          <a:noFill/>
          <a:ln>
            <a:noFill/>
          </a:ln>
        </p:spPr>
      </p:pic>
      <p:pic>
        <p:nvPicPr>
          <p:cNvPr id="12" name="Google Shape;12;p2" descr="7.png"/>
          <p:cNvPicPr preferRelativeResize="0"/>
          <p:nvPr/>
        </p:nvPicPr>
        <p:blipFill rotWithShape="1">
          <a:blip r:embed="rId4">
            <a:alphaModFix/>
          </a:blip>
          <a:srcRect r="20660" b="38811"/>
          <a:stretch/>
        </p:blipFill>
        <p:spPr>
          <a:xfrm>
            <a:off x="5626399" y="2481475"/>
            <a:ext cx="3517607" cy="2662026"/>
          </a:xfrm>
          <a:prstGeom prst="rect">
            <a:avLst/>
          </a:prstGeom>
          <a:noFill/>
          <a:ln>
            <a:noFill/>
          </a:ln>
        </p:spPr>
      </p:pic>
      <p:pic>
        <p:nvPicPr>
          <p:cNvPr id="13" name="Google Shape;13;p2" descr="4.png"/>
          <p:cNvPicPr preferRelativeResize="0"/>
          <p:nvPr/>
        </p:nvPicPr>
        <p:blipFill rotWithShape="1">
          <a:blip r:embed="rId5">
            <a:alphaModFix/>
          </a:blip>
          <a:srcRect r="26809"/>
          <a:stretch/>
        </p:blipFill>
        <p:spPr>
          <a:xfrm rot="-5400000">
            <a:off x="5465081" y="-1026425"/>
            <a:ext cx="2662025" cy="4695825"/>
          </a:xfrm>
          <a:prstGeom prst="rect">
            <a:avLst/>
          </a:prstGeom>
          <a:noFill/>
          <a:ln>
            <a:noFill/>
          </a:ln>
        </p:spPr>
      </p:pic>
      <p:grpSp>
        <p:nvGrpSpPr>
          <p:cNvPr id="14" name="Google Shape;14;p2"/>
          <p:cNvGrpSpPr/>
          <p:nvPr/>
        </p:nvGrpSpPr>
        <p:grpSpPr>
          <a:xfrm>
            <a:off x="1638168" y="1095868"/>
            <a:ext cx="5867786" cy="2951912"/>
            <a:chOff x="615225" y="581250"/>
            <a:chExt cx="7913400" cy="3981000"/>
          </a:xfrm>
        </p:grpSpPr>
        <p:sp>
          <p:nvSpPr>
            <p:cNvPr id="15" name="Google Shape;15;p2"/>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1962150" y="1171525"/>
            <a:ext cx="5219700" cy="2800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pic>
        <p:nvPicPr>
          <p:cNvPr id="18" name="Google Shape;18;p2" descr="1.png"/>
          <p:cNvPicPr preferRelativeResize="0"/>
          <p:nvPr/>
        </p:nvPicPr>
        <p:blipFill rotWithShape="1">
          <a:blip r:embed="rId6">
            <a:alphaModFix/>
          </a:blip>
          <a:srcRect r="34262" b="14813"/>
          <a:stretch/>
        </p:blipFill>
        <p:spPr>
          <a:xfrm flipH="1">
            <a:off x="3" y="1209677"/>
            <a:ext cx="2536475" cy="3933825"/>
          </a:xfrm>
          <a:prstGeom prst="rect">
            <a:avLst/>
          </a:prstGeom>
          <a:noFill/>
          <a:ln>
            <a:noFill/>
          </a:ln>
        </p:spPr>
      </p:pic>
      <p:pic>
        <p:nvPicPr>
          <p:cNvPr id="19" name="Google Shape;19;p2" descr="8.png"/>
          <p:cNvPicPr preferRelativeResize="0"/>
          <p:nvPr/>
        </p:nvPicPr>
        <p:blipFill>
          <a:blip r:embed="rId7">
            <a:alphaModFix/>
          </a:blip>
          <a:stretch>
            <a:fillRect/>
          </a:stretch>
        </p:blipFill>
        <p:spPr>
          <a:xfrm rot="351375">
            <a:off x="7110167" y="2730953"/>
            <a:ext cx="970522" cy="13856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84523E87-1C7D-490B-89EB-29C974EF0615}" type="datetimeFigureOut">
              <a:rPr lang="en-US" smtClean="0"/>
              <a:pPr/>
              <a:t>4/8/2020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1E8D49-25FC-46D1-94FD-29AD85F76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23E87-1C7D-490B-89EB-29C974EF0615}"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E8D49-25FC-46D1-94FD-29AD85F76E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23E87-1C7D-490B-89EB-29C974EF0615}"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E8D49-25FC-46D1-94FD-29AD85F76E9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23E87-1C7D-490B-89EB-29C974EF0615}"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E8D49-25FC-46D1-94FD-29AD85F76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0"/>
        <p:cNvGrpSpPr/>
        <p:nvPr/>
      </p:nvGrpSpPr>
      <p:grpSpPr>
        <a:xfrm>
          <a:off x="0" y="0"/>
          <a:ext cx="0" cy="0"/>
          <a:chOff x="0" y="0"/>
          <a:chExt cx="0" cy="0"/>
        </a:xfrm>
      </p:grpSpPr>
      <p:pic>
        <p:nvPicPr>
          <p:cNvPr id="31" name="Google Shape;31;p4" descr="3.png"/>
          <p:cNvPicPr preferRelativeResize="0"/>
          <p:nvPr/>
        </p:nvPicPr>
        <p:blipFill rotWithShape="1">
          <a:blip r:embed="rId2">
            <a:alphaModFix/>
          </a:blip>
          <a:srcRect r="17197" b="18533"/>
          <a:stretch/>
        </p:blipFill>
        <p:spPr>
          <a:xfrm>
            <a:off x="6162681" y="2128700"/>
            <a:ext cx="2981325" cy="3014799"/>
          </a:xfrm>
          <a:prstGeom prst="rect">
            <a:avLst/>
          </a:prstGeom>
          <a:noFill/>
          <a:ln>
            <a:noFill/>
          </a:ln>
        </p:spPr>
      </p:pic>
      <p:pic>
        <p:nvPicPr>
          <p:cNvPr id="32" name="Google Shape;32;p4" descr="7.png"/>
          <p:cNvPicPr preferRelativeResize="0"/>
          <p:nvPr/>
        </p:nvPicPr>
        <p:blipFill rotWithShape="1">
          <a:blip r:embed="rId3">
            <a:alphaModFix/>
          </a:blip>
          <a:srcRect l="49259" b="18374"/>
          <a:stretch/>
        </p:blipFill>
        <p:spPr>
          <a:xfrm rot="5400000">
            <a:off x="603175" y="-622226"/>
            <a:ext cx="2117874" cy="3343276"/>
          </a:xfrm>
          <a:prstGeom prst="rect">
            <a:avLst/>
          </a:prstGeom>
          <a:noFill/>
          <a:ln>
            <a:noFill/>
          </a:ln>
        </p:spPr>
      </p:pic>
      <p:grpSp>
        <p:nvGrpSpPr>
          <p:cNvPr id="33" name="Google Shape;33;p4"/>
          <p:cNvGrpSpPr/>
          <p:nvPr/>
        </p:nvGrpSpPr>
        <p:grpSpPr>
          <a:xfrm>
            <a:off x="1638168" y="1095796"/>
            <a:ext cx="5867786" cy="2951912"/>
            <a:chOff x="615225" y="581250"/>
            <a:chExt cx="7913400" cy="3981000"/>
          </a:xfrm>
        </p:grpSpPr>
        <p:sp>
          <p:nvSpPr>
            <p:cNvPr id="34" name="Google Shape;34;p4"/>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p:nvPr/>
        </p:nvSpPr>
        <p:spPr>
          <a:xfrm>
            <a:off x="4276500" y="3703848"/>
            <a:ext cx="591000" cy="591000"/>
          </a:xfrm>
          <a:prstGeom prst="ellipse">
            <a:avLst/>
          </a:prstGeom>
          <a:solidFill>
            <a:srgbClr val="231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body" idx="1"/>
          </p:nvPr>
        </p:nvSpPr>
        <p:spPr>
          <a:xfrm>
            <a:off x="2750400" y="1164100"/>
            <a:ext cx="3643200" cy="2816700"/>
          </a:xfrm>
          <a:prstGeom prst="rect">
            <a:avLst/>
          </a:prstGeom>
        </p:spPr>
        <p:txBody>
          <a:bodyPr spcFirstLastPara="1" wrap="square" lIns="91425" tIns="91425" rIns="91425" bIns="91425" anchor="ctr" anchorCtr="0">
            <a:noAutofit/>
          </a:bodyPr>
          <a:lstStyle>
            <a:lvl1pPr marL="457200" lvl="0" indent="-342900" algn="ctr" rtl="0">
              <a:spcBef>
                <a:spcPts val="60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1pPr>
            <a:lvl2pPr marL="914400" lvl="1"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2pPr>
            <a:lvl3pPr marL="1371600" lvl="2"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3pPr>
            <a:lvl4pPr marL="1828800" lvl="3"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4pPr>
            <a:lvl5pPr marL="2286000" lvl="4"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5pPr>
            <a:lvl6pPr marL="2743200" lvl="5"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6pPr>
            <a:lvl7pPr marL="3200400" lvl="6"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7pPr>
            <a:lvl8pPr marL="3657600" lvl="7"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8pPr>
            <a:lvl9pPr marL="4114800" lvl="8" indent="-342900" algn="ctr">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9pPr>
          </a:lstStyle>
          <a:p>
            <a:endParaRPr/>
          </a:p>
        </p:txBody>
      </p:sp>
      <p:sp>
        <p:nvSpPr>
          <p:cNvPr id="38" name="Google Shape;38;p4"/>
          <p:cNvSpPr txBox="1"/>
          <p:nvPr/>
        </p:nvSpPr>
        <p:spPr>
          <a:xfrm>
            <a:off x="3593400" y="3748272"/>
            <a:ext cx="1957200" cy="3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Playfair Display"/>
                <a:ea typeface="Playfair Display"/>
                <a:cs typeface="Playfair Display"/>
                <a:sym typeface="Playfair Display"/>
              </a:rPr>
              <a:t>”</a:t>
            </a:r>
            <a:endParaRPr sz="3600">
              <a:solidFill>
                <a:srgbClr val="FFFFFF"/>
              </a:solidFill>
              <a:latin typeface="Playfair Display"/>
              <a:ea typeface="Playfair Display"/>
              <a:cs typeface="Playfair Display"/>
              <a:sym typeface="Playfair Display"/>
            </a:endParaRPr>
          </a:p>
        </p:txBody>
      </p:sp>
      <p:pic>
        <p:nvPicPr>
          <p:cNvPr id="39" name="Google Shape;39;p4" descr="10.png"/>
          <p:cNvPicPr preferRelativeResize="0"/>
          <p:nvPr/>
        </p:nvPicPr>
        <p:blipFill rotWithShape="1">
          <a:blip r:embed="rId4">
            <a:alphaModFix/>
          </a:blip>
          <a:srcRect l="17184" b="50541"/>
          <a:stretch/>
        </p:blipFill>
        <p:spPr>
          <a:xfrm>
            <a:off x="-9525" y="2599625"/>
            <a:ext cx="3138200" cy="2543874"/>
          </a:xfrm>
          <a:prstGeom prst="rect">
            <a:avLst/>
          </a:prstGeom>
          <a:noFill/>
          <a:ln>
            <a:noFill/>
          </a:ln>
        </p:spPr>
      </p:pic>
      <p:pic>
        <p:nvPicPr>
          <p:cNvPr id="40" name="Google Shape;40;p4" descr="2.png"/>
          <p:cNvPicPr preferRelativeResize="0"/>
          <p:nvPr/>
        </p:nvPicPr>
        <p:blipFill rotWithShape="1">
          <a:blip r:embed="rId5">
            <a:alphaModFix/>
          </a:blip>
          <a:srcRect r="34288" b="26905"/>
          <a:stretch/>
        </p:blipFill>
        <p:spPr>
          <a:xfrm rot="-5400000">
            <a:off x="6531682" y="-493150"/>
            <a:ext cx="2138225" cy="3105476"/>
          </a:xfrm>
          <a:prstGeom prst="rect">
            <a:avLst/>
          </a:prstGeom>
          <a:noFill/>
          <a:ln>
            <a:noFill/>
          </a:ln>
        </p:spPr>
      </p:pic>
      <p:sp>
        <p:nvSpPr>
          <p:cNvPr id="41" name="Google Shape;41;p4"/>
          <p:cNvSpPr txBox="1">
            <a:spLocks noGrp="1"/>
          </p:cNvSpPr>
          <p:nvPr>
            <p:ph type="sldNum" idx="12"/>
          </p:nvPr>
        </p:nvSpPr>
        <p:spPr>
          <a:xfrm>
            <a:off x="4297650" y="4292650"/>
            <a:ext cx="548700" cy="245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pic>
        <p:nvPicPr>
          <p:cNvPr id="43" name="Google Shape;43;p5" descr="3.png"/>
          <p:cNvPicPr preferRelativeResize="0"/>
          <p:nvPr/>
        </p:nvPicPr>
        <p:blipFill rotWithShape="1">
          <a:blip r:embed="rId2">
            <a:alphaModFix/>
          </a:blip>
          <a:srcRect l="50049" t="-17056" r="-4964" b="19199"/>
          <a:stretch/>
        </p:blipFill>
        <p:spPr>
          <a:xfrm rot="5400000">
            <a:off x="1031774" y="-1060351"/>
            <a:ext cx="2527500" cy="4629151"/>
          </a:xfrm>
          <a:prstGeom prst="rect">
            <a:avLst/>
          </a:prstGeom>
          <a:noFill/>
          <a:ln>
            <a:noFill/>
          </a:ln>
        </p:spPr>
      </p:pic>
      <p:grpSp>
        <p:nvGrpSpPr>
          <p:cNvPr id="44" name="Google Shape;44;p5"/>
          <p:cNvGrpSpPr/>
          <p:nvPr/>
        </p:nvGrpSpPr>
        <p:grpSpPr>
          <a:xfrm>
            <a:off x="615225" y="581250"/>
            <a:ext cx="7913400" cy="3981000"/>
            <a:chOff x="615225" y="581250"/>
            <a:chExt cx="7913400" cy="3981000"/>
          </a:xfrm>
        </p:grpSpPr>
        <p:sp>
          <p:nvSpPr>
            <p:cNvPr id="45" name="Google Shape;45;p5"/>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5"/>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8" name="Google Shape;48;p5"/>
          <p:cNvSpPr txBox="1">
            <a:spLocks noGrp="1"/>
          </p:cNvSpPr>
          <p:nvPr>
            <p:ph type="body" idx="1"/>
          </p:nvPr>
        </p:nvSpPr>
        <p:spPr>
          <a:xfrm>
            <a:off x="1251600" y="2122450"/>
            <a:ext cx="6640800" cy="23274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49" name="Google Shape;49;p5" descr="5.png"/>
          <p:cNvPicPr preferRelativeResize="0"/>
          <p:nvPr/>
        </p:nvPicPr>
        <p:blipFill rotWithShape="1">
          <a:blip r:embed="rId3">
            <a:alphaModFix/>
          </a:blip>
          <a:srcRect r="36415" b="23112"/>
          <a:stretch/>
        </p:blipFill>
        <p:spPr>
          <a:xfrm>
            <a:off x="7397878" y="1847850"/>
            <a:ext cx="1746125" cy="3295650"/>
          </a:xfrm>
          <a:prstGeom prst="rect">
            <a:avLst/>
          </a:prstGeom>
          <a:noFill/>
          <a:ln>
            <a:noFill/>
          </a:ln>
        </p:spPr>
      </p:pic>
      <p:pic>
        <p:nvPicPr>
          <p:cNvPr id="50" name="Google Shape;50;p5" descr="6.png"/>
          <p:cNvPicPr preferRelativeResize="0"/>
          <p:nvPr/>
        </p:nvPicPr>
        <p:blipFill rotWithShape="1">
          <a:blip r:embed="rId4">
            <a:alphaModFix/>
          </a:blip>
          <a:srcRect l="11090" r="-11089" b="16541"/>
          <a:stretch/>
        </p:blipFill>
        <p:spPr>
          <a:xfrm>
            <a:off x="-19050" y="3355500"/>
            <a:ext cx="1746125" cy="1788000"/>
          </a:xfrm>
          <a:prstGeom prst="rect">
            <a:avLst/>
          </a:prstGeom>
          <a:noFill/>
          <a:ln>
            <a:noFill/>
          </a:ln>
        </p:spPr>
      </p:pic>
      <p:sp>
        <p:nvSpPr>
          <p:cNvPr id="51" name="Google Shape;51;p5"/>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2"/>
        <p:cNvGrpSpPr/>
        <p:nvPr/>
      </p:nvGrpSpPr>
      <p:grpSpPr>
        <a:xfrm>
          <a:off x="0" y="0"/>
          <a:ext cx="0" cy="0"/>
          <a:chOff x="0" y="0"/>
          <a:chExt cx="0" cy="0"/>
        </a:xfrm>
      </p:grpSpPr>
      <p:pic>
        <p:nvPicPr>
          <p:cNvPr id="53" name="Google Shape;53;p6" descr="2.png"/>
          <p:cNvPicPr preferRelativeResize="0"/>
          <p:nvPr/>
        </p:nvPicPr>
        <p:blipFill rotWithShape="1">
          <a:blip r:embed="rId2">
            <a:alphaModFix/>
          </a:blip>
          <a:srcRect r="34288" b="26905"/>
          <a:stretch/>
        </p:blipFill>
        <p:spPr>
          <a:xfrm rot="-5400000">
            <a:off x="6531682" y="-493150"/>
            <a:ext cx="2138225" cy="3105476"/>
          </a:xfrm>
          <a:prstGeom prst="rect">
            <a:avLst/>
          </a:prstGeom>
          <a:noFill/>
          <a:ln>
            <a:noFill/>
          </a:ln>
        </p:spPr>
      </p:pic>
      <p:grpSp>
        <p:nvGrpSpPr>
          <p:cNvPr id="54" name="Google Shape;54;p6"/>
          <p:cNvGrpSpPr/>
          <p:nvPr/>
        </p:nvGrpSpPr>
        <p:grpSpPr>
          <a:xfrm>
            <a:off x="615225" y="581250"/>
            <a:ext cx="7913400" cy="3981000"/>
            <a:chOff x="615225" y="581250"/>
            <a:chExt cx="7913400" cy="3981000"/>
          </a:xfrm>
        </p:grpSpPr>
        <p:sp>
          <p:nvSpPr>
            <p:cNvPr id="55" name="Google Shape;55;p6"/>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6"/>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8" name="Google Shape;58;p6"/>
          <p:cNvSpPr txBox="1">
            <a:spLocks noGrp="1"/>
          </p:cNvSpPr>
          <p:nvPr>
            <p:ph type="body" idx="1"/>
          </p:nvPr>
        </p:nvSpPr>
        <p:spPr>
          <a:xfrm>
            <a:off x="1191650" y="2115774"/>
            <a:ext cx="3281700" cy="21522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9" name="Google Shape;59;p6"/>
          <p:cNvSpPr txBox="1">
            <a:spLocks noGrp="1"/>
          </p:cNvSpPr>
          <p:nvPr>
            <p:ph type="body" idx="2"/>
          </p:nvPr>
        </p:nvSpPr>
        <p:spPr>
          <a:xfrm>
            <a:off x="4670800" y="2115774"/>
            <a:ext cx="3281700" cy="21522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60" name="Google Shape;60;p6" descr="7.png"/>
          <p:cNvPicPr preferRelativeResize="0"/>
          <p:nvPr/>
        </p:nvPicPr>
        <p:blipFill rotWithShape="1">
          <a:blip r:embed="rId3">
            <a:alphaModFix/>
          </a:blip>
          <a:srcRect l="57520" b="21764"/>
          <a:stretch/>
        </p:blipFill>
        <p:spPr>
          <a:xfrm>
            <a:off x="0" y="2380577"/>
            <a:ext cx="1528900" cy="2762925"/>
          </a:xfrm>
          <a:prstGeom prst="rect">
            <a:avLst/>
          </a:prstGeom>
          <a:noFill/>
          <a:ln>
            <a:noFill/>
          </a:ln>
        </p:spPr>
      </p:pic>
      <p:pic>
        <p:nvPicPr>
          <p:cNvPr id="61" name="Google Shape;61;p6" descr="11.png"/>
          <p:cNvPicPr preferRelativeResize="0"/>
          <p:nvPr/>
        </p:nvPicPr>
        <p:blipFill rotWithShape="1">
          <a:blip r:embed="rId4">
            <a:alphaModFix/>
          </a:blip>
          <a:srcRect r="35069" b="72214"/>
          <a:stretch/>
        </p:blipFill>
        <p:spPr>
          <a:xfrm>
            <a:off x="7005675" y="3455209"/>
            <a:ext cx="2147850" cy="1688300"/>
          </a:xfrm>
          <a:prstGeom prst="rect">
            <a:avLst/>
          </a:prstGeom>
          <a:noFill/>
          <a:ln>
            <a:noFill/>
          </a:ln>
        </p:spPr>
      </p:pic>
      <p:sp>
        <p:nvSpPr>
          <p:cNvPr id="62" name="Google Shape;62;p6"/>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8" descr="7.png"/>
          <p:cNvPicPr preferRelativeResize="0"/>
          <p:nvPr/>
        </p:nvPicPr>
        <p:blipFill rotWithShape="1">
          <a:blip r:embed="rId2">
            <a:alphaModFix/>
          </a:blip>
          <a:srcRect l="49259" b="18374"/>
          <a:stretch/>
        </p:blipFill>
        <p:spPr>
          <a:xfrm rot="5400000">
            <a:off x="418144" y="-437186"/>
            <a:ext cx="1478299" cy="2333625"/>
          </a:xfrm>
          <a:prstGeom prst="rect">
            <a:avLst/>
          </a:prstGeom>
          <a:noFill/>
          <a:ln>
            <a:noFill/>
          </a:ln>
        </p:spPr>
      </p:pic>
      <p:grpSp>
        <p:nvGrpSpPr>
          <p:cNvPr id="77" name="Google Shape;77;p8"/>
          <p:cNvGrpSpPr/>
          <p:nvPr/>
        </p:nvGrpSpPr>
        <p:grpSpPr>
          <a:xfrm>
            <a:off x="615225" y="581250"/>
            <a:ext cx="7913400" cy="3981000"/>
            <a:chOff x="615225" y="581250"/>
            <a:chExt cx="7913400" cy="3981000"/>
          </a:xfrm>
        </p:grpSpPr>
        <p:sp>
          <p:nvSpPr>
            <p:cNvPr id="78" name="Google Shape;78;p8"/>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8"/>
          <p:cNvSpPr txBox="1">
            <a:spLocks noGrp="1"/>
          </p:cNvSpPr>
          <p:nvPr>
            <p:ph type="title"/>
          </p:nvPr>
        </p:nvSpPr>
        <p:spPr>
          <a:xfrm>
            <a:off x="1251600" y="1044175"/>
            <a:ext cx="6640800" cy="498900"/>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pic>
        <p:nvPicPr>
          <p:cNvPr id="81" name="Google Shape;81;p8" descr="3.png"/>
          <p:cNvPicPr preferRelativeResize="0"/>
          <p:nvPr/>
        </p:nvPicPr>
        <p:blipFill rotWithShape="1">
          <a:blip r:embed="rId3">
            <a:alphaModFix/>
          </a:blip>
          <a:srcRect r="17197" b="18533"/>
          <a:stretch/>
        </p:blipFill>
        <p:spPr>
          <a:xfrm>
            <a:off x="6915150" y="2889628"/>
            <a:ext cx="2228850" cy="2253875"/>
          </a:xfrm>
          <a:prstGeom prst="rect">
            <a:avLst/>
          </a:prstGeom>
          <a:noFill/>
          <a:ln>
            <a:noFill/>
          </a:ln>
        </p:spPr>
      </p:pic>
      <p:sp>
        <p:nvSpPr>
          <p:cNvPr id="82" name="Google Shape;82;p8"/>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pic>
        <p:nvPicPr>
          <p:cNvPr id="84" name="Google Shape;84;p9" descr="3.png"/>
          <p:cNvPicPr preferRelativeResize="0"/>
          <p:nvPr/>
        </p:nvPicPr>
        <p:blipFill rotWithShape="1">
          <a:blip r:embed="rId2">
            <a:alphaModFix/>
          </a:blip>
          <a:srcRect r="17197" b="18533"/>
          <a:stretch/>
        </p:blipFill>
        <p:spPr>
          <a:xfrm>
            <a:off x="6915150" y="2889628"/>
            <a:ext cx="2228850" cy="2253875"/>
          </a:xfrm>
          <a:prstGeom prst="rect">
            <a:avLst/>
          </a:prstGeom>
          <a:noFill/>
          <a:ln>
            <a:noFill/>
          </a:ln>
        </p:spPr>
      </p:pic>
      <p:grpSp>
        <p:nvGrpSpPr>
          <p:cNvPr id="85" name="Google Shape;85;p9"/>
          <p:cNvGrpSpPr/>
          <p:nvPr/>
        </p:nvGrpSpPr>
        <p:grpSpPr>
          <a:xfrm>
            <a:off x="615225" y="581250"/>
            <a:ext cx="7913400" cy="3981000"/>
            <a:chOff x="615225" y="581250"/>
            <a:chExt cx="7913400" cy="3981000"/>
          </a:xfrm>
        </p:grpSpPr>
        <p:sp>
          <p:nvSpPr>
            <p:cNvPr id="86" name="Google Shape;86;p9"/>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9"/>
          <p:cNvSpPr txBox="1">
            <a:spLocks noGrp="1"/>
          </p:cNvSpPr>
          <p:nvPr>
            <p:ph type="body" idx="1"/>
          </p:nvPr>
        </p:nvSpPr>
        <p:spPr>
          <a:xfrm>
            <a:off x="885825" y="3949100"/>
            <a:ext cx="73725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200"/>
              <a:buNone/>
              <a:defRPr sz="1200"/>
            </a:lvl1pPr>
          </a:lstStyle>
          <a:p>
            <a:endParaRPr/>
          </a:p>
        </p:txBody>
      </p:sp>
      <p:pic>
        <p:nvPicPr>
          <p:cNvPr id="89" name="Google Shape;89;p9" descr="7.png"/>
          <p:cNvPicPr preferRelativeResize="0"/>
          <p:nvPr/>
        </p:nvPicPr>
        <p:blipFill rotWithShape="1">
          <a:blip r:embed="rId3">
            <a:alphaModFix/>
          </a:blip>
          <a:srcRect l="49259" b="18374"/>
          <a:stretch/>
        </p:blipFill>
        <p:spPr>
          <a:xfrm rot="5400000">
            <a:off x="418144" y="-437186"/>
            <a:ext cx="1478299" cy="2333625"/>
          </a:xfrm>
          <a:prstGeom prst="rect">
            <a:avLst/>
          </a:prstGeom>
          <a:noFill/>
          <a:ln>
            <a:noFill/>
          </a:ln>
        </p:spPr>
      </p:pic>
      <p:sp>
        <p:nvSpPr>
          <p:cNvPr id="90" name="Google Shape;90;p9"/>
          <p:cNvSpPr txBox="1">
            <a:spLocks noGrp="1"/>
          </p:cNvSpPr>
          <p:nvPr>
            <p:ph type="sldNum" idx="12"/>
          </p:nvPr>
        </p:nvSpPr>
        <p:spPr>
          <a:xfrm>
            <a:off x="4297650" y="4521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pic>
        <p:nvPicPr>
          <p:cNvPr id="92" name="Google Shape;92;p10" descr="5.png"/>
          <p:cNvPicPr preferRelativeResize="0"/>
          <p:nvPr/>
        </p:nvPicPr>
        <p:blipFill rotWithShape="1">
          <a:blip r:embed="rId2">
            <a:alphaModFix/>
          </a:blip>
          <a:srcRect r="40695" b="12701"/>
          <a:stretch/>
        </p:blipFill>
        <p:spPr>
          <a:xfrm>
            <a:off x="7727980" y="1889850"/>
            <a:ext cx="1416020" cy="3253650"/>
          </a:xfrm>
          <a:prstGeom prst="rect">
            <a:avLst/>
          </a:prstGeom>
          <a:noFill/>
          <a:ln>
            <a:noFill/>
          </a:ln>
        </p:spPr>
      </p:pic>
      <p:pic>
        <p:nvPicPr>
          <p:cNvPr id="93" name="Google Shape;93;p10" descr="11.png"/>
          <p:cNvPicPr preferRelativeResize="0"/>
          <p:nvPr/>
        </p:nvPicPr>
        <p:blipFill rotWithShape="1">
          <a:blip r:embed="rId3">
            <a:alphaModFix/>
          </a:blip>
          <a:srcRect l="43534" b="9942"/>
          <a:stretch/>
        </p:blipFill>
        <p:spPr>
          <a:xfrm rot="-5400000" flipH="1">
            <a:off x="6860725" y="-1130750"/>
            <a:ext cx="1162050" cy="3404500"/>
          </a:xfrm>
          <a:prstGeom prst="rect">
            <a:avLst/>
          </a:prstGeom>
          <a:noFill/>
          <a:ln>
            <a:noFill/>
          </a:ln>
        </p:spPr>
      </p:pic>
      <p:pic>
        <p:nvPicPr>
          <p:cNvPr id="94" name="Google Shape;94;p10" descr="11.png"/>
          <p:cNvPicPr preferRelativeResize="0"/>
          <p:nvPr/>
        </p:nvPicPr>
        <p:blipFill rotWithShape="1">
          <a:blip r:embed="rId3">
            <a:alphaModFix/>
          </a:blip>
          <a:srcRect r="35069" b="2780"/>
          <a:stretch/>
        </p:blipFill>
        <p:spPr>
          <a:xfrm rot="5400000">
            <a:off x="1236206" y="2474453"/>
            <a:ext cx="1423325" cy="3914775"/>
          </a:xfrm>
          <a:prstGeom prst="rect">
            <a:avLst/>
          </a:prstGeom>
          <a:noFill/>
          <a:ln>
            <a:noFill/>
          </a:ln>
        </p:spPr>
      </p:pic>
      <p:grpSp>
        <p:nvGrpSpPr>
          <p:cNvPr id="95" name="Google Shape;95;p10"/>
          <p:cNvGrpSpPr/>
          <p:nvPr/>
        </p:nvGrpSpPr>
        <p:grpSpPr>
          <a:xfrm>
            <a:off x="615225" y="581250"/>
            <a:ext cx="7913400" cy="3981000"/>
            <a:chOff x="615225" y="581250"/>
            <a:chExt cx="7913400" cy="3981000"/>
          </a:xfrm>
        </p:grpSpPr>
        <p:sp>
          <p:nvSpPr>
            <p:cNvPr id="96" name="Google Shape;96;p10"/>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Google Shape;98;p10" descr="2.png"/>
          <p:cNvPicPr preferRelativeResize="0"/>
          <p:nvPr/>
        </p:nvPicPr>
        <p:blipFill rotWithShape="1">
          <a:blip r:embed="rId4">
            <a:alphaModFix/>
          </a:blip>
          <a:srcRect l="45142" t="-12064" b="21353"/>
          <a:stretch/>
        </p:blipFill>
        <p:spPr>
          <a:xfrm rot="5400000">
            <a:off x="949202" y="-968250"/>
            <a:ext cx="1654426" cy="3571876"/>
          </a:xfrm>
          <a:prstGeom prst="rect">
            <a:avLst/>
          </a:prstGeom>
          <a:noFill/>
          <a:ln>
            <a:noFill/>
          </a:ln>
        </p:spPr>
      </p:pic>
      <p:pic>
        <p:nvPicPr>
          <p:cNvPr id="99" name="Google Shape;99;p10" descr="6.png"/>
          <p:cNvPicPr preferRelativeResize="0"/>
          <p:nvPr/>
        </p:nvPicPr>
        <p:blipFill rotWithShape="1">
          <a:blip r:embed="rId5">
            <a:alphaModFix/>
          </a:blip>
          <a:srcRect l="11090" r="-11089" b="16541"/>
          <a:stretch/>
        </p:blipFill>
        <p:spPr>
          <a:xfrm flipH="1">
            <a:off x="7639050" y="3602479"/>
            <a:ext cx="1504950" cy="1541023"/>
          </a:xfrm>
          <a:prstGeom prst="rect">
            <a:avLst/>
          </a:prstGeom>
          <a:noFill/>
          <a:ln>
            <a:noFill/>
          </a:ln>
        </p:spPr>
      </p:pic>
      <p:sp>
        <p:nvSpPr>
          <p:cNvPr id="100" name="Google Shape;100;p10"/>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photo as background">
  <p:cSld name="BLANK_1_1_1">
    <p:spTree>
      <p:nvGrpSpPr>
        <p:cNvPr id="1" name="Shape 119"/>
        <p:cNvGrpSpPr/>
        <p:nvPr/>
      </p:nvGrpSpPr>
      <p:grpSpPr>
        <a:xfrm>
          <a:off x="0" y="0"/>
          <a:ext cx="0" cy="0"/>
          <a:chOff x="0" y="0"/>
          <a:chExt cx="0" cy="0"/>
        </a:xfrm>
      </p:grpSpPr>
      <p:sp>
        <p:nvSpPr>
          <p:cNvPr id="120" name="Google Shape;120;p13"/>
          <p:cNvSpPr/>
          <p:nvPr/>
        </p:nvSpPr>
        <p:spPr>
          <a:xfrm>
            <a:off x="-9525" y="-9525"/>
            <a:ext cx="9153600" cy="5153100"/>
          </a:xfrm>
          <a:prstGeom prst="frame">
            <a:avLst>
              <a:gd name="adj1" fmla="val 6469"/>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3" descr="3.png"/>
          <p:cNvPicPr preferRelativeResize="0"/>
          <p:nvPr/>
        </p:nvPicPr>
        <p:blipFill rotWithShape="1">
          <a:blip r:embed="rId2">
            <a:alphaModFix/>
          </a:blip>
          <a:srcRect r="17197" b="18533"/>
          <a:stretch/>
        </p:blipFill>
        <p:spPr>
          <a:xfrm>
            <a:off x="6915150" y="2889628"/>
            <a:ext cx="2228850" cy="2253875"/>
          </a:xfrm>
          <a:prstGeom prst="rect">
            <a:avLst/>
          </a:prstGeom>
          <a:noFill/>
          <a:ln>
            <a:noFill/>
          </a:ln>
        </p:spPr>
      </p:pic>
      <p:pic>
        <p:nvPicPr>
          <p:cNvPr id="122" name="Google Shape;122;p13" descr="7.png"/>
          <p:cNvPicPr preferRelativeResize="0"/>
          <p:nvPr/>
        </p:nvPicPr>
        <p:blipFill rotWithShape="1">
          <a:blip r:embed="rId3">
            <a:alphaModFix/>
          </a:blip>
          <a:srcRect l="49259" b="18374"/>
          <a:stretch/>
        </p:blipFill>
        <p:spPr>
          <a:xfrm rot="5400000">
            <a:off x="418144" y="-437186"/>
            <a:ext cx="1478299" cy="2333625"/>
          </a:xfrm>
          <a:prstGeom prst="rect">
            <a:avLst/>
          </a:prstGeom>
          <a:noFill/>
          <a:ln>
            <a:noFill/>
          </a:ln>
        </p:spPr>
      </p:pic>
      <p:sp>
        <p:nvSpPr>
          <p:cNvPr id="123" name="Google Shape;123;p13"/>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05F9EB2-728A-4214-B39C-919FAE6A6A5D}" type="datetimeFigureOut">
              <a:rPr lang="en-US" smtClean="0"/>
              <a:pPr/>
              <a:t>4/8/2020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AF8F12-348D-45ED-AA94-3182A659B3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BFA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00" y="1044175"/>
            <a:ext cx="6640800" cy="954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4800"/>
              <a:buFont typeface="Playfair Display"/>
              <a:buNone/>
              <a:defRPr sz="48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251600" y="2122450"/>
            <a:ext cx="6640800" cy="23274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dk2"/>
              </a:buClr>
              <a:buSzPts val="1400"/>
              <a:buFont typeface="Tinos"/>
              <a:buChar char="◉"/>
              <a:defRPr>
                <a:solidFill>
                  <a:schemeClr val="dk2"/>
                </a:solidFill>
                <a:latin typeface="Tinos"/>
                <a:ea typeface="Tinos"/>
                <a:cs typeface="Tinos"/>
                <a:sym typeface="Tinos"/>
              </a:defRPr>
            </a:lvl1pPr>
            <a:lvl2pPr marL="914400" lvl="1"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2pPr>
            <a:lvl3pPr marL="1371600" lvl="2"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3pPr>
            <a:lvl4pPr marL="1828800" lvl="3"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4pPr>
            <a:lvl5pPr marL="2286000" lvl="4"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5pPr>
            <a:lvl6pPr marL="2743200" lvl="5"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6pPr>
            <a:lvl7pPr marL="3200400" lvl="6"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7pPr>
            <a:lvl8pPr marL="3657600" lvl="7"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8pPr>
            <a:lvl9pPr marL="4114800" lvl="8"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4297650" y="4140250"/>
            <a:ext cx="548700" cy="245700"/>
          </a:xfrm>
          <a:prstGeom prst="rect">
            <a:avLst/>
          </a:prstGeom>
          <a:noFill/>
          <a:ln>
            <a:noFill/>
          </a:ln>
        </p:spPr>
        <p:txBody>
          <a:bodyPr spcFirstLastPara="1" wrap="square" lIns="91425" tIns="91425" rIns="91425" bIns="91425" anchor="ctr" anchorCtr="0">
            <a:noAutofit/>
          </a:bodyPr>
          <a:lstStyle>
            <a:lvl1pPr lvl="0" algn="ctr">
              <a:buNone/>
              <a:defRPr sz="1100">
                <a:solidFill>
                  <a:srgbClr val="999999"/>
                </a:solidFill>
                <a:latin typeface="Tinos"/>
                <a:ea typeface="Tinos"/>
                <a:cs typeface="Tinos"/>
                <a:sym typeface="Tinos"/>
              </a:defRPr>
            </a:lvl1pPr>
            <a:lvl2pPr lvl="1" algn="ctr">
              <a:buNone/>
              <a:defRPr sz="1100">
                <a:solidFill>
                  <a:srgbClr val="999999"/>
                </a:solidFill>
                <a:latin typeface="Tinos"/>
                <a:ea typeface="Tinos"/>
                <a:cs typeface="Tinos"/>
                <a:sym typeface="Tinos"/>
              </a:defRPr>
            </a:lvl2pPr>
            <a:lvl3pPr lvl="2" algn="ctr">
              <a:buNone/>
              <a:defRPr sz="1100">
                <a:solidFill>
                  <a:srgbClr val="999999"/>
                </a:solidFill>
                <a:latin typeface="Tinos"/>
                <a:ea typeface="Tinos"/>
                <a:cs typeface="Tinos"/>
                <a:sym typeface="Tinos"/>
              </a:defRPr>
            </a:lvl3pPr>
            <a:lvl4pPr lvl="3" algn="ctr">
              <a:buNone/>
              <a:defRPr sz="1100">
                <a:solidFill>
                  <a:srgbClr val="999999"/>
                </a:solidFill>
                <a:latin typeface="Tinos"/>
                <a:ea typeface="Tinos"/>
                <a:cs typeface="Tinos"/>
                <a:sym typeface="Tinos"/>
              </a:defRPr>
            </a:lvl4pPr>
            <a:lvl5pPr lvl="4" algn="ctr">
              <a:buNone/>
              <a:defRPr sz="1100">
                <a:solidFill>
                  <a:srgbClr val="999999"/>
                </a:solidFill>
                <a:latin typeface="Tinos"/>
                <a:ea typeface="Tinos"/>
                <a:cs typeface="Tinos"/>
                <a:sym typeface="Tinos"/>
              </a:defRPr>
            </a:lvl5pPr>
            <a:lvl6pPr lvl="5" algn="ctr">
              <a:buNone/>
              <a:defRPr sz="1100">
                <a:solidFill>
                  <a:srgbClr val="999999"/>
                </a:solidFill>
                <a:latin typeface="Tinos"/>
                <a:ea typeface="Tinos"/>
                <a:cs typeface="Tinos"/>
                <a:sym typeface="Tinos"/>
              </a:defRPr>
            </a:lvl6pPr>
            <a:lvl7pPr lvl="6" algn="ctr">
              <a:buNone/>
              <a:defRPr sz="1100">
                <a:solidFill>
                  <a:srgbClr val="999999"/>
                </a:solidFill>
                <a:latin typeface="Tinos"/>
                <a:ea typeface="Tinos"/>
                <a:cs typeface="Tinos"/>
                <a:sym typeface="Tinos"/>
              </a:defRPr>
            </a:lvl7pPr>
            <a:lvl8pPr lvl="7" algn="ctr">
              <a:buNone/>
              <a:defRPr sz="1100">
                <a:solidFill>
                  <a:srgbClr val="999999"/>
                </a:solidFill>
                <a:latin typeface="Tinos"/>
                <a:ea typeface="Tinos"/>
                <a:cs typeface="Tinos"/>
                <a:sym typeface="Tinos"/>
              </a:defRPr>
            </a:lvl8pPr>
            <a:lvl9pPr lvl="8" algn="ctr">
              <a:buNone/>
              <a:defRPr sz="1100">
                <a:solidFill>
                  <a:srgbClr val="999999"/>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9" r:id="rId8"/>
    <p:sldLayoutId id="2147483661" r:id="rId9"/>
    <p:sldLayoutId id="2147483662"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523E87-1C7D-490B-89EB-29C974EF0615}" type="datetimeFigureOut">
              <a:rPr lang="en-US" smtClean="0"/>
              <a:pPr/>
              <a:t>4/8/2020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1E8D49-25FC-46D1-94FD-29AD85F76E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523E87-1C7D-490B-89EB-29C974EF0615}" type="datetimeFigureOut">
              <a:rPr lang="en-US" smtClean="0"/>
              <a:pPr/>
              <a:t>4/8/2020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1E8D49-25FC-46D1-94FD-29AD85F76E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523E87-1C7D-490B-89EB-29C974EF0615}" type="datetimeFigureOut">
              <a:rPr lang="en-US" smtClean="0"/>
              <a:pPr/>
              <a:t>4/8/2020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1E8D49-25FC-46D1-94FD-29AD85F76E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3.jpeg" Type="http://schemas.openxmlformats.org/officeDocument/2006/relationships/image"/><Relationship Id="rId2" Target="../media/image22.jpeg" Type="http://schemas.openxmlformats.org/officeDocument/2006/relationships/image"/><Relationship Id="rId1" Target="../slideLayouts/slideLayout5.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25.jpeg" Type="http://schemas.openxmlformats.org/officeDocument/2006/relationships/image"/><Relationship Id="rId2" Target="../media/image24.pn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arget="../media/image26.jpeg" Type="http://schemas.openxmlformats.org/officeDocument/2006/relationships/image"/><Relationship Id="rId1" Target="../slideLayouts/slideLayout6.xml" Type="http://schemas.openxmlformats.org/officeDocument/2006/relationships/slideLayou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arget="../media/image28.jpeg" Type="http://schemas.openxmlformats.org/officeDocument/2006/relationships/image"/><Relationship Id="rId2" Target="../notesSlides/notesSlide6.xml" Type="http://schemas.openxmlformats.org/officeDocument/2006/relationships/notesSlide"/><Relationship Id="rId1" Target="../slideLayouts/slideLayout3.xml" Type="http://schemas.openxmlformats.org/officeDocument/2006/relationships/slideLayout"/><Relationship Id="rId4" Target="../media/image29.jpeg" Type="http://schemas.openxmlformats.org/officeDocument/2006/relationships/image"/></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arget="../media/image31.jpeg" Type="http://schemas.openxmlformats.org/officeDocument/2006/relationships/image"/><Relationship Id="rId2" Target="../media/image30.jpeg" Type="http://schemas.openxmlformats.org/officeDocument/2006/relationships/imag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arget="../media/image34.jpeg" Type="http://schemas.openxmlformats.org/officeDocument/2006/relationships/image"/><Relationship Id="rId2" Target="../media/image33.jpeg" Type="http://schemas.openxmlformats.org/officeDocument/2006/relationships/image"/><Relationship Id="rId1" Target="../slideLayouts/slideLayout5.xml" Type="http://schemas.openxmlformats.org/officeDocument/2006/relationships/slideLayout"/><Relationship Id="rId4" Target="../media/image35.jpeg" Type="http://schemas.openxmlformats.org/officeDocument/2006/relationships/image"/></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arget="../media/image48.jpeg" Type="http://schemas.openxmlformats.org/officeDocument/2006/relationships/image"/><Relationship Id="rId3" Target="../media/image43.jpeg" Type="http://schemas.openxmlformats.org/officeDocument/2006/relationships/image"/><Relationship Id="rId7" Target="../media/image47.jpeg" Type="http://schemas.openxmlformats.org/officeDocument/2006/relationships/image"/><Relationship Id="rId2" Target="../media/image42.jpeg" Type="http://schemas.openxmlformats.org/officeDocument/2006/relationships/image"/><Relationship Id="rId1" Target="../slideLayouts/slideLayout1.xml" Type="http://schemas.openxmlformats.org/officeDocument/2006/relationships/slideLayout"/><Relationship Id="rId6" Target="../media/image46.jpeg" Type="http://schemas.openxmlformats.org/officeDocument/2006/relationships/image"/><Relationship Id="rId11" Target="../media/image51.jpeg" Type="http://schemas.openxmlformats.org/officeDocument/2006/relationships/image"/><Relationship Id="rId5" Target="../media/image45.jpeg" Type="http://schemas.openxmlformats.org/officeDocument/2006/relationships/image"/><Relationship Id="rId10" Target="../media/image50.jpeg" Type="http://schemas.openxmlformats.org/officeDocument/2006/relationships/image"/><Relationship Id="rId4" Target="../media/image44.jpeg" Type="http://schemas.openxmlformats.org/officeDocument/2006/relationships/image"/><Relationship Id="rId9" Target="../media/image49.jpeg" Type="http://schemas.openxmlformats.org/officeDocument/2006/relationships/image"/></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arget="../media/image54.jpeg" Type="http://schemas.openxmlformats.org/officeDocument/2006/relationships/image"/><Relationship Id="rId1" Target="../slideLayouts/slideLayout5.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arget="../media/image55.png" Type="http://schemas.openxmlformats.org/officeDocument/2006/relationships/image"/><Relationship Id="rId2" Target="../notesSlides/notesSlide7.xml" Type="http://schemas.openxmlformats.org/officeDocument/2006/relationships/notesSlide"/><Relationship Id="rId1" Target="../slideLayouts/slideLayout5.xml" Type="http://schemas.openxmlformats.org/officeDocument/2006/relationships/slideLayout"/><Relationship Id="rId4" Target="../media/image56.jpeg" Type="http://schemas.openxmlformats.org/officeDocument/2006/relationships/image"/></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arget="../media/image13.jpeg" Type="http://schemas.openxmlformats.org/officeDocument/2006/relationships/image"/><Relationship Id="rId2" Target="../notesSlides/notesSlide4.xml" Type="http://schemas.openxmlformats.org/officeDocument/2006/relationships/notesSlide"/><Relationship Id="rId1" Target="../slideLayouts/slideLayout3.xml" Type="http://schemas.openxmlformats.org/officeDocument/2006/relationships/slideLayout"/><Relationship Id="rId6" Target="../media/image16.jpeg" Type="http://schemas.openxmlformats.org/officeDocument/2006/relationships/image"/><Relationship Id="rId5" Target="../media/image15.jpeg" Type="http://schemas.openxmlformats.org/officeDocument/2006/relationships/image"/><Relationship Id="rId4" Target="../media/image14.jpeg" Type="http://schemas.openxmlformats.org/officeDocument/2006/relationships/image"/></Relationships>
</file>

<file path=ppt/slides/_rels/slide6.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arget="../media/image20.jpeg" Type="http://schemas.openxmlformats.org/officeDocument/2006/relationships/imag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21.jpeg" Type="http://schemas.openxmlformats.org/officeDocument/2006/relationships/image"/><Relationship Id="rId1" Target="../slideLayouts/slideLayout6.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ctrTitle"/>
          </p:nvPr>
        </p:nvSpPr>
        <p:spPr>
          <a:xfrm>
            <a:off x="1676400" y="1171525"/>
            <a:ext cx="5715000" cy="2800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solidFill>
                  <a:schemeClr val="accent3">
                    <a:lumMod val="50000"/>
                  </a:schemeClr>
                </a:solidFill>
              </a:rPr>
              <a:t>Chapter 02</a:t>
            </a:r>
            <a:br>
              <a:rPr lang="en" sz="2800" dirty="0" smtClean="0">
                <a:solidFill>
                  <a:schemeClr val="accent3">
                    <a:lumMod val="50000"/>
                  </a:schemeClr>
                </a:solidFill>
              </a:rPr>
            </a:br>
            <a:r>
              <a:rPr lang="en" sz="2400" dirty="0" smtClean="0">
                <a:solidFill>
                  <a:schemeClr val="accent3">
                    <a:lumMod val="50000"/>
                  </a:schemeClr>
                </a:solidFill>
              </a:rPr>
              <a:t>Sexual Reproduction </a:t>
            </a:r>
            <a:r>
              <a:rPr lang="en" sz="2400" smtClean="0">
                <a:solidFill>
                  <a:schemeClr val="accent3">
                    <a:lumMod val="50000"/>
                  </a:schemeClr>
                </a:solidFill>
              </a:rPr>
              <a:t>in </a:t>
            </a:r>
            <a:r>
              <a:rPr lang="en" sz="2400" smtClean="0">
                <a:solidFill>
                  <a:schemeClr val="accent3">
                    <a:lumMod val="50000"/>
                  </a:schemeClr>
                </a:solidFill>
              </a:rPr>
              <a:t/>
            </a:r>
            <a:br>
              <a:rPr lang="en" sz="2400" smtClean="0">
                <a:solidFill>
                  <a:schemeClr val="accent3">
                    <a:lumMod val="50000"/>
                  </a:schemeClr>
                </a:solidFill>
              </a:rPr>
            </a:br>
            <a:r>
              <a:rPr lang="en" sz="2400" smtClean="0">
                <a:solidFill>
                  <a:schemeClr val="accent3">
                    <a:lumMod val="50000"/>
                  </a:schemeClr>
                </a:solidFill>
              </a:rPr>
              <a:t>Flowering </a:t>
            </a:r>
            <a:r>
              <a:rPr lang="en" sz="2400" dirty="0" smtClean="0">
                <a:solidFill>
                  <a:schemeClr val="accent3">
                    <a:lumMod val="50000"/>
                  </a:schemeClr>
                </a:solidFill>
              </a:rPr>
              <a:t>Plants</a:t>
            </a:r>
            <a:r>
              <a:rPr lang="en" sz="2000" dirty="0" smtClean="0"/>
              <a:t/>
            </a:r>
            <a:br>
              <a:rPr lang="en" sz="2000" dirty="0" smtClean="0"/>
            </a:br>
            <a:r>
              <a:rPr lang="en" sz="2000" dirty="0" smtClean="0"/>
              <a:t>By Ms Madhusrabani Patro, PGT Biology</a:t>
            </a:r>
            <a:br>
              <a:rPr lang="en" sz="2000" dirty="0" smtClean="0"/>
            </a:br>
            <a:r>
              <a:rPr lang="en" sz="2000" dirty="0" smtClean="0"/>
              <a:t>DAV Public School , Berhampur</a:t>
            </a:r>
            <a:endParaRPr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950"/>
            <a:ext cx="4876800" cy="498900"/>
          </a:xfrm>
        </p:spPr>
        <p:txBody>
          <a:bodyPr/>
          <a:lstStyle/>
          <a:p>
            <a:r>
              <a:rPr lang="en-US" sz="1800" dirty="0" smtClean="0"/>
              <a:t>The Pistil, </a:t>
            </a:r>
            <a:r>
              <a:rPr lang="en-US" sz="1800" dirty="0" err="1" smtClean="0"/>
              <a:t>megasporangium</a:t>
            </a:r>
            <a:r>
              <a:rPr lang="en-US" sz="1800" dirty="0" smtClean="0"/>
              <a:t> and embryo</a:t>
            </a:r>
            <a:endParaRPr lang="en-US" sz="18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10</a:t>
            </a:fld>
            <a:endParaRPr lang="en"/>
          </a:p>
        </p:txBody>
      </p:sp>
      <p:sp>
        <p:nvSpPr>
          <p:cNvPr id="4" name="Rectangle 3"/>
          <p:cNvSpPr/>
          <p:nvPr/>
        </p:nvSpPr>
        <p:spPr>
          <a:xfrm>
            <a:off x="762000" y="666753"/>
            <a:ext cx="5334000" cy="2462213"/>
          </a:xfrm>
          <a:prstGeom prst="rect">
            <a:avLst/>
          </a:prstGeom>
        </p:spPr>
        <p:txBody>
          <a:bodyPr wrap="square">
            <a:spAutoFit/>
          </a:bodyPr>
          <a:lstStyle/>
          <a:p>
            <a:r>
              <a:rPr lang="en-US" dirty="0" smtClean="0"/>
              <a:t>The </a:t>
            </a:r>
            <a:r>
              <a:rPr lang="en-US" dirty="0" err="1" smtClean="0"/>
              <a:t>gynoecium</a:t>
            </a:r>
            <a:r>
              <a:rPr lang="en-US" dirty="0" smtClean="0"/>
              <a:t> represents the female reproductive part of a flower.</a:t>
            </a:r>
          </a:p>
          <a:p>
            <a:r>
              <a:rPr lang="en-US" dirty="0" smtClean="0"/>
              <a:t>● It may be </a:t>
            </a:r>
            <a:r>
              <a:rPr lang="en-US" u="sng" dirty="0" smtClean="0"/>
              <a:t>mono-</a:t>
            </a:r>
            <a:r>
              <a:rPr lang="en-US" u="sng" dirty="0" err="1" smtClean="0"/>
              <a:t>carpellary</a:t>
            </a:r>
            <a:r>
              <a:rPr lang="en-US" u="sng" dirty="0" smtClean="0"/>
              <a:t> (one pistil) </a:t>
            </a:r>
            <a:r>
              <a:rPr lang="en-US" dirty="0" smtClean="0"/>
              <a:t>or </a:t>
            </a:r>
            <a:r>
              <a:rPr lang="en-US" u="sng" dirty="0" err="1" smtClean="0"/>
              <a:t>multicarpellary</a:t>
            </a:r>
            <a:r>
              <a:rPr lang="en-US" u="sng" dirty="0" smtClean="0"/>
              <a:t> (many pistils). </a:t>
            </a:r>
            <a:r>
              <a:rPr lang="en-US" dirty="0" smtClean="0"/>
              <a:t>In multi-</a:t>
            </a:r>
            <a:r>
              <a:rPr lang="en-US" dirty="0" err="1" smtClean="0"/>
              <a:t>carpellary</a:t>
            </a:r>
            <a:r>
              <a:rPr lang="en-US" dirty="0" smtClean="0"/>
              <a:t>, the pistils may be fused in one (</a:t>
            </a:r>
            <a:r>
              <a:rPr lang="en-US" dirty="0" err="1" smtClean="0"/>
              <a:t>syncarpous</a:t>
            </a:r>
            <a:r>
              <a:rPr lang="en-US" dirty="0" smtClean="0"/>
              <a:t>) or free (</a:t>
            </a:r>
            <a:r>
              <a:rPr lang="en-US" dirty="0" err="1" smtClean="0"/>
              <a:t>apocarpous</a:t>
            </a:r>
            <a:r>
              <a:rPr lang="en-US" dirty="0" smtClean="0"/>
              <a:t>).</a:t>
            </a:r>
          </a:p>
          <a:p>
            <a:r>
              <a:rPr lang="en-US" dirty="0" smtClean="0"/>
              <a:t>● Each pistil consists of:</a:t>
            </a:r>
          </a:p>
          <a:p>
            <a:r>
              <a:rPr lang="en-US" dirty="0" smtClean="0"/>
              <a:t>○ </a:t>
            </a:r>
            <a:r>
              <a:rPr lang="en-US" b="1" dirty="0" smtClean="0"/>
              <a:t>Stigma − Receives the pollen grains</a:t>
            </a:r>
          </a:p>
          <a:p>
            <a:r>
              <a:rPr lang="en-US" dirty="0" smtClean="0"/>
              <a:t>○ </a:t>
            </a:r>
            <a:r>
              <a:rPr lang="en-US" b="1" dirty="0" smtClean="0"/>
              <a:t>Style − Elongated, slender part below the stigma</a:t>
            </a:r>
          </a:p>
          <a:p>
            <a:r>
              <a:rPr lang="en-US" dirty="0" smtClean="0"/>
              <a:t>○ </a:t>
            </a:r>
            <a:r>
              <a:rPr lang="en-US" b="1" dirty="0" smtClean="0"/>
              <a:t>Ovary − Bulged basal part containing the placenta, which is located </a:t>
            </a:r>
            <a:r>
              <a:rPr lang="en-US" dirty="0" smtClean="0"/>
              <a:t>inside the ovarian </a:t>
            </a:r>
            <a:r>
              <a:rPr lang="en-US" dirty="0" err="1" smtClean="0"/>
              <a:t>locule</a:t>
            </a:r>
            <a:r>
              <a:rPr lang="en-US" dirty="0" smtClean="0"/>
              <a:t> (cavity) The placenta contains the </a:t>
            </a:r>
            <a:r>
              <a:rPr lang="en-US" dirty="0" err="1" smtClean="0"/>
              <a:t>megasporangia</a:t>
            </a:r>
            <a:r>
              <a:rPr lang="en-US" dirty="0" smtClean="0"/>
              <a:t> or ovules.</a:t>
            </a:r>
            <a:endParaRPr lang="en-US" dirty="0"/>
          </a:p>
        </p:txBody>
      </p:sp>
      <p:pic>
        <p:nvPicPr>
          <p:cNvPr id="1026" name="Picture 2"/>
          <p:cNvPicPr>
            <a:picLocks noChangeAspect="1" noChangeArrowheads="1"/>
          </p:cNvPicPr>
          <p:nvPr/>
        </p:nvPicPr>
        <p:blipFill>
          <a:blip r:embed="rId2"/>
          <a:srcRect/>
          <a:stretch>
            <a:fillRect/>
          </a:stretch>
        </p:blipFill>
        <p:spPr bwMode="auto">
          <a:xfrm>
            <a:off x="6172200" y="285753"/>
            <a:ext cx="2971800" cy="3121891"/>
          </a:xfrm>
          <a:prstGeom prst="rect">
            <a:avLst/>
          </a:prstGeom>
          <a:noFill/>
          <a:ln w="9525">
            <a:noFill/>
            <a:miter lim="800000"/>
            <a:headEnd/>
            <a:tailEnd/>
          </a:ln>
          <a:effectLst/>
        </p:spPr>
      </p:pic>
      <p:pic>
        <p:nvPicPr>
          <p:cNvPr id="1027" name="Picture 3" descr="C:\Users\OM\Desktop\michelia-alba-flower-oil-_white-champa-flower-oil__img.jpg"/>
          <p:cNvPicPr>
            <a:picLocks noChangeAspect="1" noChangeArrowheads="1"/>
          </p:cNvPicPr>
          <p:nvPr/>
        </p:nvPicPr>
        <p:blipFill>
          <a:blip r:embed="rId3"/>
          <a:srcRect/>
          <a:stretch>
            <a:fillRect/>
          </a:stretch>
        </p:blipFill>
        <p:spPr bwMode="auto">
          <a:xfrm>
            <a:off x="1295400" y="3028950"/>
            <a:ext cx="3048000" cy="2114550"/>
          </a:xfrm>
          <a:prstGeom prst="rect">
            <a:avLst/>
          </a:prstGeom>
          <a:noFill/>
        </p:spPr>
      </p:pic>
      <p:sp>
        <p:nvSpPr>
          <p:cNvPr id="7" name="Right Arrow 6"/>
          <p:cNvSpPr/>
          <p:nvPr/>
        </p:nvSpPr>
        <p:spPr>
          <a:xfrm>
            <a:off x="1905000" y="3867150"/>
            <a:ext cx="978408" cy="2560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8" name="Rectangle 7"/>
          <p:cNvSpPr/>
          <p:nvPr/>
        </p:nvSpPr>
        <p:spPr>
          <a:xfrm>
            <a:off x="4572000" y="3257553"/>
            <a:ext cx="4572000" cy="769441"/>
          </a:xfrm>
          <a:prstGeom prst="rect">
            <a:avLst/>
          </a:prstGeom>
        </p:spPr>
        <p:txBody>
          <a:bodyPr wrap="square">
            <a:spAutoFit/>
          </a:bodyPr>
          <a:lstStyle/>
          <a:p>
            <a:r>
              <a:rPr lang="en-US" sz="1100" b="1" dirty="0" smtClean="0"/>
              <a:t>Figure 2.7 (a) A dissected flower of </a:t>
            </a:r>
            <a:r>
              <a:rPr lang="en-US" sz="1100" b="1" i="1" dirty="0" smtClean="0"/>
              <a:t>Hibiscus showing pistil (other floral parts have been removed); </a:t>
            </a:r>
            <a:r>
              <a:rPr lang="en-US" sz="1100" dirty="0" smtClean="0"/>
              <a:t>(b) </a:t>
            </a:r>
            <a:r>
              <a:rPr lang="en-US" sz="1100" dirty="0" err="1" smtClean="0"/>
              <a:t>Multicarpellary</a:t>
            </a:r>
            <a:r>
              <a:rPr lang="en-US" sz="1100" dirty="0" smtClean="0"/>
              <a:t>, </a:t>
            </a:r>
            <a:r>
              <a:rPr lang="en-US" sz="1100" dirty="0" err="1" smtClean="0"/>
              <a:t>syncarpous</a:t>
            </a:r>
            <a:r>
              <a:rPr lang="en-US" sz="1100" dirty="0" smtClean="0"/>
              <a:t> pistil of </a:t>
            </a:r>
            <a:r>
              <a:rPr lang="en-US" sz="1100" i="1" dirty="0" err="1" smtClean="0"/>
              <a:t>Papaver</a:t>
            </a:r>
            <a:r>
              <a:rPr lang="en-US" sz="1100" i="1" dirty="0" smtClean="0"/>
              <a:t> ; (c) A </a:t>
            </a:r>
            <a:r>
              <a:rPr lang="en-US" sz="1100" i="1" dirty="0" err="1" smtClean="0"/>
              <a:t>multicarpellary</a:t>
            </a:r>
            <a:r>
              <a:rPr lang="en-US" sz="1100" i="1" dirty="0" smtClean="0"/>
              <a:t>, </a:t>
            </a:r>
            <a:r>
              <a:rPr lang="en-US" sz="1100" i="1" dirty="0" err="1" smtClean="0"/>
              <a:t>apocarpous</a:t>
            </a:r>
            <a:endParaRPr lang="en-US" sz="1100" i="1" dirty="0" smtClean="0"/>
          </a:p>
          <a:p>
            <a:r>
              <a:rPr lang="en-US" sz="1100" dirty="0" err="1" smtClean="0"/>
              <a:t>gynoecium</a:t>
            </a:r>
            <a:r>
              <a:rPr lang="en-US" sz="1100" dirty="0" smtClean="0"/>
              <a:t> of </a:t>
            </a:r>
            <a:r>
              <a:rPr lang="en-US" sz="1100" i="1" dirty="0" err="1" smtClean="0"/>
              <a:t>Michelia</a:t>
            </a:r>
            <a:r>
              <a:rPr lang="en-US" sz="1100" i="1" dirty="0" smtClean="0"/>
              <a:t>;</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11</a:t>
            </a:fld>
            <a:endParaRPr lang="en"/>
          </a:p>
        </p:txBody>
      </p:sp>
      <p:pic>
        <p:nvPicPr>
          <p:cNvPr id="1026" name="Picture 2"/>
          <p:cNvPicPr>
            <a:picLocks noChangeAspect="1" noChangeArrowheads="1"/>
          </p:cNvPicPr>
          <p:nvPr/>
        </p:nvPicPr>
        <p:blipFill>
          <a:blip r:embed="rId2"/>
          <a:srcRect/>
          <a:stretch>
            <a:fillRect/>
          </a:stretch>
        </p:blipFill>
        <p:spPr bwMode="auto">
          <a:xfrm>
            <a:off x="90488" y="514350"/>
            <a:ext cx="3033712" cy="3581400"/>
          </a:xfrm>
          <a:prstGeom prst="rect">
            <a:avLst/>
          </a:prstGeom>
          <a:noFill/>
          <a:ln w="9525">
            <a:noFill/>
            <a:miter lim="800000"/>
            <a:headEnd/>
            <a:tailEnd/>
          </a:ln>
          <a:effectLst/>
        </p:spPr>
      </p:pic>
      <p:sp>
        <p:nvSpPr>
          <p:cNvPr id="4" name="Rectangle 3"/>
          <p:cNvSpPr/>
          <p:nvPr/>
        </p:nvSpPr>
        <p:spPr>
          <a:xfrm>
            <a:off x="3200400" y="438150"/>
            <a:ext cx="5181600" cy="3539430"/>
          </a:xfrm>
          <a:prstGeom prst="rect">
            <a:avLst/>
          </a:prstGeom>
        </p:spPr>
        <p:txBody>
          <a:bodyPr wrap="square">
            <a:spAutoFit/>
          </a:bodyPr>
          <a:lstStyle/>
          <a:p>
            <a:endParaRPr lang="en-US" b="1" dirty="0" smtClean="0"/>
          </a:p>
          <a:p>
            <a:r>
              <a:rPr lang="en-US" dirty="0" smtClean="0"/>
              <a:t>● The ovule is attached to the placenta by the </a:t>
            </a:r>
            <a:r>
              <a:rPr lang="en-US" b="1" dirty="0" err="1" smtClean="0"/>
              <a:t>funicle</a:t>
            </a:r>
            <a:r>
              <a:rPr lang="en-US" b="1" dirty="0" smtClean="0"/>
              <a:t>. The </a:t>
            </a:r>
            <a:r>
              <a:rPr lang="en-US" dirty="0" smtClean="0"/>
              <a:t>junction of the ovule and the </a:t>
            </a:r>
            <a:r>
              <a:rPr lang="en-US" dirty="0" err="1" smtClean="0"/>
              <a:t>funicle</a:t>
            </a:r>
            <a:r>
              <a:rPr lang="en-US" dirty="0" smtClean="0"/>
              <a:t> is called </a:t>
            </a:r>
            <a:r>
              <a:rPr lang="en-US" b="1" dirty="0" err="1" smtClean="0"/>
              <a:t>hilum</a:t>
            </a:r>
            <a:r>
              <a:rPr lang="en-US" b="1" dirty="0" smtClean="0"/>
              <a:t>.</a:t>
            </a:r>
          </a:p>
          <a:p>
            <a:endParaRPr lang="en-US" b="1" dirty="0" smtClean="0"/>
          </a:p>
          <a:p>
            <a:r>
              <a:rPr lang="en-US" dirty="0" smtClean="0"/>
              <a:t>● Each ovule has one or two protective layers, called</a:t>
            </a:r>
          </a:p>
          <a:p>
            <a:r>
              <a:rPr lang="en-US" b="1" dirty="0" smtClean="0"/>
              <a:t>integuments, which cover the rest of the ovule, except for </a:t>
            </a:r>
            <a:r>
              <a:rPr lang="en-US" dirty="0" smtClean="0"/>
              <a:t>a small opening called </a:t>
            </a:r>
            <a:r>
              <a:rPr lang="en-US" b="1" dirty="0" err="1" smtClean="0"/>
              <a:t>micropyle</a:t>
            </a:r>
            <a:r>
              <a:rPr lang="en-US" b="1" dirty="0" smtClean="0"/>
              <a:t>.</a:t>
            </a:r>
          </a:p>
          <a:p>
            <a:endParaRPr lang="en-US" b="1" dirty="0" smtClean="0"/>
          </a:p>
          <a:p>
            <a:r>
              <a:rPr lang="en-US" dirty="0" smtClean="0"/>
              <a:t>● The </a:t>
            </a:r>
            <a:r>
              <a:rPr lang="en-US" b="1" dirty="0" err="1" smtClean="0"/>
              <a:t>chalaza</a:t>
            </a:r>
            <a:r>
              <a:rPr lang="en-US" b="1" dirty="0" smtClean="0"/>
              <a:t> lying on the opposite side of the </a:t>
            </a:r>
            <a:r>
              <a:rPr lang="en-US" b="1" dirty="0" err="1" smtClean="0"/>
              <a:t>micropyle</a:t>
            </a:r>
            <a:r>
              <a:rPr lang="en-US" b="1" dirty="0" smtClean="0"/>
              <a:t> end </a:t>
            </a:r>
            <a:r>
              <a:rPr lang="en-US" dirty="0" smtClean="0"/>
              <a:t>represents the basal part of the ovule.</a:t>
            </a:r>
          </a:p>
          <a:p>
            <a:endParaRPr lang="en-US" dirty="0" smtClean="0"/>
          </a:p>
          <a:p>
            <a:r>
              <a:rPr lang="en-US" dirty="0" smtClean="0"/>
              <a:t>● </a:t>
            </a:r>
            <a:r>
              <a:rPr lang="en-US" b="1" dirty="0" err="1" smtClean="0"/>
              <a:t>Nucellus</a:t>
            </a:r>
            <a:r>
              <a:rPr lang="en-US" b="1" dirty="0" smtClean="0"/>
              <a:t> is present within the integuments and contains </a:t>
            </a:r>
            <a:r>
              <a:rPr lang="en-US" dirty="0" smtClean="0"/>
              <a:t>reserved food. The </a:t>
            </a:r>
            <a:r>
              <a:rPr lang="en-US" b="1" dirty="0" smtClean="0"/>
              <a:t>embryo sac or female gametophyte is </a:t>
            </a:r>
            <a:r>
              <a:rPr lang="en-US" dirty="0" smtClean="0"/>
              <a:t>located within the </a:t>
            </a:r>
            <a:r>
              <a:rPr lang="en-US" dirty="0" err="1" smtClean="0"/>
              <a:t>nucellus</a:t>
            </a:r>
            <a:r>
              <a:rPr lang="en-US" dirty="0" smtClean="0"/>
              <a:t>.</a:t>
            </a:r>
          </a:p>
          <a:p>
            <a:pPr>
              <a:buFont typeface="Arial" pitchFamily="34" charset="0"/>
              <a:buChar char="•"/>
            </a:pPr>
            <a:r>
              <a:rPr lang="en-US" dirty="0" smtClean="0"/>
              <a:t>Located in the </a:t>
            </a:r>
            <a:r>
              <a:rPr lang="en-US" dirty="0" err="1" smtClean="0"/>
              <a:t>nucellus</a:t>
            </a:r>
            <a:r>
              <a:rPr lang="en-US" dirty="0" smtClean="0"/>
              <a:t> is the </a:t>
            </a:r>
            <a:r>
              <a:rPr lang="en-US" b="1" dirty="0" smtClean="0"/>
              <a:t>embryo sac or female gametophyte.</a:t>
            </a:r>
            <a:endParaRPr lang="en-US" dirty="0"/>
          </a:p>
        </p:txBody>
      </p:sp>
      <p:pic>
        <p:nvPicPr>
          <p:cNvPr id="1027" name="Picture 3"/>
          <p:cNvPicPr>
            <a:picLocks noChangeAspect="1" noChangeArrowheads="1"/>
          </p:cNvPicPr>
          <p:nvPr/>
        </p:nvPicPr>
        <p:blipFill>
          <a:blip r:embed="rId3"/>
          <a:srcRect/>
          <a:stretch>
            <a:fillRect/>
          </a:stretch>
        </p:blipFill>
        <p:spPr bwMode="auto">
          <a:xfrm>
            <a:off x="6" y="4095752"/>
            <a:ext cx="4562475" cy="177027"/>
          </a:xfrm>
          <a:prstGeom prst="rect">
            <a:avLst/>
          </a:prstGeom>
          <a:noFill/>
          <a:ln w="9525">
            <a:noFill/>
            <a:miter lim="800000"/>
            <a:headEnd/>
            <a:tailEnd/>
          </a:ln>
          <a:effectLst/>
        </p:spPr>
      </p:pic>
      <p:sp>
        <p:nvSpPr>
          <p:cNvPr id="6" name="Rectangle 5"/>
          <p:cNvSpPr/>
          <p:nvPr/>
        </p:nvSpPr>
        <p:spPr>
          <a:xfrm>
            <a:off x="3200406" y="0"/>
            <a:ext cx="2864887" cy="369332"/>
          </a:xfrm>
          <a:prstGeom prst="rect">
            <a:avLst/>
          </a:prstGeom>
        </p:spPr>
        <p:txBody>
          <a:bodyPr wrap="none">
            <a:spAutoFit/>
          </a:bodyPr>
          <a:lstStyle/>
          <a:p>
            <a:r>
              <a:rPr lang="en-US" sz="1800" b="1" dirty="0" err="1" smtClean="0"/>
              <a:t>Megasporangium</a:t>
            </a:r>
            <a:r>
              <a:rPr lang="en-US" sz="1800" b="1" dirty="0" smtClean="0"/>
              <a:t>/ Ovule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12</a:t>
            </a:fld>
            <a:endParaRPr lang="en"/>
          </a:p>
        </p:txBody>
      </p:sp>
      <p:sp>
        <p:nvSpPr>
          <p:cNvPr id="5" name="Title 4"/>
          <p:cNvSpPr>
            <a:spLocks noGrp="1"/>
          </p:cNvSpPr>
          <p:nvPr>
            <p:ph type="title"/>
          </p:nvPr>
        </p:nvSpPr>
        <p:spPr>
          <a:xfrm>
            <a:off x="762000" y="514350"/>
            <a:ext cx="7543800" cy="4062620"/>
          </a:xfrm>
          <a:prstGeom prst="rect">
            <a:avLst/>
          </a:prstGeom>
        </p:spPr>
        <p:txBody>
          <a:bodyPr wrap="square">
            <a:spAutoFit/>
          </a:bodyPr>
          <a:lstStyle/>
          <a:p>
            <a:pPr algn="l">
              <a:buFont typeface="Arial" pitchFamily="34" charset="0"/>
              <a:buChar char="•"/>
            </a:pPr>
            <a:r>
              <a:rPr lang="en-US" sz="1400" b="0" u="sng" dirty="0" smtClean="0">
                <a:latin typeface="+mj-lt"/>
                <a:cs typeface="Andalus" pitchFamily="18" charset="-78"/>
              </a:rPr>
              <a:t>One of the </a:t>
            </a:r>
            <a:r>
              <a:rPr lang="en-US" sz="1400" b="0" u="sng" dirty="0" err="1" smtClean="0">
                <a:latin typeface="+mj-lt"/>
                <a:cs typeface="Andalus" pitchFamily="18" charset="-78"/>
              </a:rPr>
              <a:t>nucellar</a:t>
            </a:r>
            <a:r>
              <a:rPr lang="en-US" sz="1400" b="0" u="sng" dirty="0" smtClean="0">
                <a:latin typeface="+mj-lt"/>
                <a:cs typeface="Andalus" pitchFamily="18" charset="-78"/>
              </a:rPr>
              <a:t> cell in the </a:t>
            </a:r>
            <a:r>
              <a:rPr lang="en-US" sz="1400" b="0" u="sng" dirty="0" err="1" smtClean="0">
                <a:latin typeface="+mj-lt"/>
                <a:cs typeface="Andalus" pitchFamily="18" charset="-78"/>
              </a:rPr>
              <a:t>micropylar</a:t>
            </a:r>
            <a:r>
              <a:rPr lang="en-US" sz="1400" b="0" u="sng" dirty="0" smtClean="0">
                <a:latin typeface="+mj-lt"/>
                <a:cs typeface="Andalus" pitchFamily="18" charset="-78"/>
              </a:rPr>
              <a:t> region </a:t>
            </a:r>
            <a:r>
              <a:rPr lang="en-US" sz="1400" b="0" dirty="0" smtClean="0">
                <a:latin typeface="+mj-lt"/>
                <a:cs typeface="Andalus" pitchFamily="18" charset="-78"/>
              </a:rPr>
              <a:t>is differentiated into </a:t>
            </a:r>
            <a:r>
              <a:rPr lang="en-US" sz="1400" b="0" u="sng" dirty="0" smtClean="0">
                <a:latin typeface="+mj-lt"/>
                <a:cs typeface="Andalus" pitchFamily="18" charset="-78"/>
              </a:rPr>
              <a:t>megaspore mother cell</a:t>
            </a:r>
            <a:r>
              <a:rPr lang="en-US" sz="1400" b="0" dirty="0" smtClean="0">
                <a:latin typeface="+mj-lt"/>
                <a:cs typeface="Andalus" pitchFamily="18" charset="-78"/>
              </a:rPr>
              <a:t>.</a:t>
            </a:r>
          </a:p>
          <a:p>
            <a:pPr algn="l">
              <a:buFont typeface="Arial" pitchFamily="34" charset="0"/>
              <a:buChar char="•"/>
            </a:pPr>
            <a:r>
              <a:rPr lang="en-US" sz="1400" b="0" dirty="0" smtClean="0">
                <a:latin typeface="+mj-lt"/>
                <a:cs typeface="Andalus" pitchFamily="18" charset="-78"/>
              </a:rPr>
              <a:t>The cell is larger, contains dense cytoplasm and a prominent nucleus. It undergoes meiosis forming </a:t>
            </a:r>
            <a:r>
              <a:rPr lang="en-US" sz="1400" b="0" u="sng" dirty="0" smtClean="0">
                <a:latin typeface="+mj-lt"/>
                <a:cs typeface="Andalus" pitchFamily="18" charset="-78"/>
              </a:rPr>
              <a:t>4 haploid cells called megaspore tetrad.</a:t>
            </a:r>
          </a:p>
          <a:p>
            <a:pPr algn="l">
              <a:buFont typeface="Arial" pitchFamily="34" charset="0"/>
              <a:buChar char="•"/>
            </a:pPr>
            <a:r>
              <a:rPr lang="en-US" sz="1400" b="0" u="sng" dirty="0" smtClean="0">
                <a:latin typeface="+mj-lt"/>
                <a:cs typeface="Andalus" pitchFamily="18" charset="-78"/>
              </a:rPr>
              <a:t>3 megaspores degenerate </a:t>
            </a:r>
            <a:r>
              <a:rPr lang="en-US" sz="1400" b="0" dirty="0" smtClean="0">
                <a:latin typeface="+mj-lt"/>
                <a:cs typeface="Andalus" pitchFamily="18" charset="-78"/>
              </a:rPr>
              <a:t>and only </a:t>
            </a:r>
            <a:r>
              <a:rPr lang="en-US" sz="1400" b="0" u="sng" dirty="0" smtClean="0">
                <a:latin typeface="+mj-lt"/>
                <a:cs typeface="Andalus" pitchFamily="18" charset="-78"/>
              </a:rPr>
              <a:t>one megaspore become functional</a:t>
            </a:r>
            <a:r>
              <a:rPr lang="en-US" sz="1400" b="0" dirty="0" smtClean="0">
                <a:latin typeface="+mj-lt"/>
                <a:cs typeface="Andalus" pitchFamily="18" charset="-78"/>
              </a:rPr>
              <a:t>.</a:t>
            </a:r>
          </a:p>
          <a:p>
            <a:pPr algn="l">
              <a:buFont typeface="Arial" pitchFamily="34" charset="0"/>
              <a:buChar char="•"/>
            </a:pPr>
            <a:r>
              <a:rPr lang="en-US" sz="1400" b="0" dirty="0" smtClean="0">
                <a:latin typeface="+mj-lt"/>
              </a:rPr>
              <a:t>In most flowering plants, only one megaspore is functional while the other three degenerate.</a:t>
            </a:r>
          </a:p>
          <a:p>
            <a:pPr algn="l">
              <a:buFont typeface="Arial" pitchFamily="34" charset="0"/>
              <a:buChar char="•"/>
            </a:pPr>
            <a:r>
              <a:rPr lang="en-US" sz="1400" b="0" u="sng" dirty="0" smtClean="0">
                <a:latin typeface="+mj-lt"/>
              </a:rPr>
              <a:t>The single functional megaspore develops into the female gametophyte. This kind of development is called </a:t>
            </a:r>
            <a:r>
              <a:rPr lang="en-US" sz="1400" b="0" u="sng" dirty="0" err="1" smtClean="0">
                <a:latin typeface="+mj-lt"/>
              </a:rPr>
              <a:t>monosporic</a:t>
            </a:r>
            <a:r>
              <a:rPr lang="en-US" sz="1400" b="0" u="sng" dirty="0" smtClean="0">
                <a:latin typeface="+mj-lt"/>
              </a:rPr>
              <a:t> development</a:t>
            </a:r>
            <a:r>
              <a:rPr lang="en-US" sz="1400" b="0" dirty="0" smtClean="0">
                <a:latin typeface="+mj-lt"/>
              </a:rPr>
              <a:t>.</a:t>
            </a:r>
          </a:p>
          <a:p>
            <a:pPr algn="l">
              <a:buFont typeface="Arial" pitchFamily="34" charset="0"/>
              <a:buChar char="•"/>
            </a:pPr>
            <a:r>
              <a:rPr lang="en-US" sz="1400" b="0" dirty="0" smtClean="0"/>
              <a:t>The nucleus of the functional megaspore divides </a:t>
            </a:r>
            <a:r>
              <a:rPr lang="en-US" sz="1400" b="0" u="sng" dirty="0" err="1" smtClean="0"/>
              <a:t>mitotically</a:t>
            </a:r>
            <a:r>
              <a:rPr lang="en-US" sz="1400" b="0" u="sng" dirty="0" smtClean="0"/>
              <a:t> to form 2 nuclei</a:t>
            </a:r>
            <a:r>
              <a:rPr lang="en-US" sz="1400" b="0" dirty="0" smtClean="0"/>
              <a:t>, which move towards the opposite ends, forming a 2-nucleate embryo sac. </a:t>
            </a:r>
            <a:r>
              <a:rPr lang="en-US" sz="1400" b="0" u="sng" dirty="0" smtClean="0"/>
              <a:t>Two more mitotic divisions </a:t>
            </a:r>
            <a:r>
              <a:rPr lang="en-US" sz="1400" b="0" dirty="0" smtClean="0"/>
              <a:t>ensue, leading to the formation of </a:t>
            </a:r>
            <a:r>
              <a:rPr lang="en-US" sz="1400" b="0" u="sng" dirty="0" smtClean="0"/>
              <a:t>4-nucleate and 8-nucleate embryo sacs.</a:t>
            </a:r>
          </a:p>
          <a:p>
            <a:pPr algn="l"/>
            <a:r>
              <a:rPr lang="en-US" sz="1400" b="0" dirty="0" smtClean="0"/>
              <a:t>● After the 8-nucleate stage, </a:t>
            </a:r>
            <a:r>
              <a:rPr lang="en-US" sz="1400" b="0" u="sng" dirty="0" smtClean="0"/>
              <a:t>the cell walls are laid down </a:t>
            </a:r>
            <a:r>
              <a:rPr lang="en-US" sz="1400" b="0" dirty="0" smtClean="0"/>
              <a:t>and the </a:t>
            </a:r>
            <a:r>
              <a:rPr lang="en-US" sz="1400" b="0" u="sng" dirty="0" smtClean="0"/>
              <a:t>typical female gametophyte (embryo sac) gets </a:t>
            </a:r>
            <a:r>
              <a:rPr lang="en-US" sz="1400" b="0" u="sng" dirty="0" err="1" smtClean="0"/>
              <a:t>organised</a:t>
            </a:r>
            <a:r>
              <a:rPr lang="en-US" sz="1400" b="0" u="sng" dirty="0" smtClean="0"/>
              <a:t>.</a:t>
            </a:r>
          </a:p>
          <a:p>
            <a:pPr algn="l"/>
            <a:r>
              <a:rPr lang="en-US" sz="1400" b="0" dirty="0" smtClean="0"/>
              <a:t>● Six of the 8-nuclei get surrounded by the cell wall and the remaining two, </a:t>
            </a:r>
            <a:r>
              <a:rPr lang="en-US" sz="1400" b="0" u="sng" dirty="0" smtClean="0"/>
              <a:t>called polar nuclei, are situated below the egg apparatus in the large central cell.</a:t>
            </a:r>
          </a:p>
          <a:p>
            <a:pPr algn="l"/>
            <a:r>
              <a:rPr lang="en-US" sz="1400" b="0" dirty="0" smtClean="0"/>
              <a:t>● </a:t>
            </a:r>
            <a:r>
              <a:rPr lang="en-US" sz="1400" b="0" u="sng" dirty="0" smtClean="0"/>
              <a:t>Three </a:t>
            </a:r>
            <a:r>
              <a:rPr lang="en-US" sz="1400" b="0" dirty="0" smtClean="0"/>
              <a:t>of the six cells are placed at the </a:t>
            </a:r>
            <a:r>
              <a:rPr lang="en-US" sz="1400" b="0" u="sng" dirty="0" err="1" smtClean="0"/>
              <a:t>micropylar</a:t>
            </a:r>
            <a:r>
              <a:rPr lang="en-US" sz="1400" b="0" u="sng" dirty="0" smtClean="0"/>
              <a:t> end and constitute the</a:t>
            </a:r>
            <a:br>
              <a:rPr lang="en-US" sz="1400" b="0" u="sng" dirty="0" smtClean="0"/>
            </a:br>
            <a:r>
              <a:rPr lang="en-US" sz="1400" b="0" u="sng" dirty="0" smtClean="0"/>
              <a:t> egg apparatus (2 </a:t>
            </a:r>
            <a:r>
              <a:rPr lang="en-US" sz="1400" b="0" u="sng" dirty="0" err="1" smtClean="0"/>
              <a:t>synergids</a:t>
            </a:r>
            <a:r>
              <a:rPr lang="en-US" sz="1400" b="0" u="sng" dirty="0" smtClean="0"/>
              <a:t> + 1 egg cell)</a:t>
            </a:r>
            <a:r>
              <a:rPr lang="en-US" sz="1400" b="0" dirty="0" smtClean="0"/>
              <a:t>.</a:t>
            </a:r>
          </a:p>
          <a:p>
            <a:pPr algn="l"/>
            <a:r>
              <a:rPr lang="en-US" sz="1400" b="0" dirty="0" smtClean="0"/>
              <a:t>● The </a:t>
            </a:r>
            <a:r>
              <a:rPr lang="en-US" sz="1400" b="0" u="sng" dirty="0" err="1" smtClean="0"/>
              <a:t>synergids</a:t>
            </a:r>
            <a:r>
              <a:rPr lang="en-US" sz="1400" b="0" u="sng" dirty="0" smtClean="0"/>
              <a:t> have special thickenings at the </a:t>
            </a:r>
            <a:r>
              <a:rPr lang="en-US" sz="1400" b="0" u="sng" dirty="0" err="1" smtClean="0"/>
              <a:t>micropylar</a:t>
            </a:r>
            <a:r>
              <a:rPr lang="en-US" sz="1400" b="0" u="sng" dirty="0" smtClean="0"/>
              <a:t> end. These are together </a:t>
            </a:r>
            <a:br>
              <a:rPr lang="en-US" sz="1400" b="0" u="sng" dirty="0" smtClean="0"/>
            </a:br>
            <a:r>
              <a:rPr lang="en-US" sz="1400" b="0" u="sng" dirty="0" smtClean="0"/>
              <a:t>called the </a:t>
            </a:r>
            <a:r>
              <a:rPr lang="en-US" sz="1400" b="0" u="sng" dirty="0" err="1" smtClean="0"/>
              <a:t>filiform</a:t>
            </a:r>
            <a:r>
              <a:rPr lang="en-US" sz="1400" b="0" u="sng" dirty="0" smtClean="0"/>
              <a:t> apparatus.</a:t>
            </a:r>
            <a:endParaRPr lang="en-US" sz="1400" b="0" u="sng" dirty="0">
              <a:latin typeface="+mj-lt"/>
            </a:endParaRPr>
          </a:p>
        </p:txBody>
      </p:sp>
      <p:sp>
        <p:nvSpPr>
          <p:cNvPr id="6" name="Rectangle 5"/>
          <p:cNvSpPr/>
          <p:nvPr/>
        </p:nvSpPr>
        <p:spPr>
          <a:xfrm>
            <a:off x="533400" y="4500086"/>
            <a:ext cx="7010400" cy="523220"/>
          </a:xfrm>
          <a:prstGeom prst="rect">
            <a:avLst/>
          </a:prstGeom>
        </p:spPr>
        <p:txBody>
          <a:bodyPr wrap="square">
            <a:spAutoFit/>
          </a:bodyPr>
          <a:lstStyle/>
          <a:p>
            <a:pPr>
              <a:buFont typeface="Arial" pitchFamily="34" charset="0"/>
              <a:buChar char="•"/>
            </a:pPr>
            <a:r>
              <a:rPr lang="en-US" dirty="0" smtClean="0"/>
              <a:t>Three cells are at the </a:t>
            </a:r>
            <a:r>
              <a:rPr lang="en-US" dirty="0" err="1" smtClean="0"/>
              <a:t>chalazal</a:t>
            </a:r>
            <a:r>
              <a:rPr lang="en-US" dirty="0" smtClean="0"/>
              <a:t> end, and are called </a:t>
            </a:r>
            <a:r>
              <a:rPr lang="en-US" b="1" dirty="0" smtClean="0"/>
              <a:t>antipodal cells.</a:t>
            </a:r>
          </a:p>
          <a:p>
            <a:r>
              <a:rPr lang="en-US" dirty="0" smtClean="0"/>
              <a:t>● A typical angiosperm female gametophyte is 7-celled and 8- nucleated at maturity.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pic>
        <p:nvPicPr>
          <p:cNvPr id="2050" name="Picture 2"/>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38150"/>
            <a:ext cx="5219700" cy="1962300"/>
          </a:xfrm>
        </p:spPr>
        <p:txBody>
          <a:bodyPr/>
          <a:lstStyle/>
          <a:p>
            <a:r>
              <a:rPr lang="en-US" sz="1400" dirty="0" smtClean="0"/>
              <a:t>Pollination</a:t>
            </a:r>
            <a:endParaRPr lang="en-US" sz="1400" dirty="0"/>
          </a:p>
        </p:txBody>
      </p:sp>
      <p:cxnSp>
        <p:nvCxnSpPr>
          <p:cNvPr id="4" name="Straight Connector 3"/>
          <p:cNvCxnSpPr/>
          <p:nvPr/>
        </p:nvCxnSpPr>
        <p:spPr>
          <a:xfrm rot="5400000">
            <a:off x="4306097" y="1695450"/>
            <a:ext cx="380206" cy="794"/>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2819400" y="1885950"/>
            <a:ext cx="39624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2667794" y="2037556"/>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a:off x="4420394" y="2037556"/>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a:off x="6630194" y="2037556"/>
            <a:ext cx="304800" cy="1588"/>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1905000" y="219075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err="1" smtClean="0">
                <a:solidFill>
                  <a:srgbClr val="FFFF00"/>
                </a:solidFill>
              </a:rPr>
              <a:t>Autogamy</a:t>
            </a:r>
            <a:r>
              <a:rPr lang="en-US" dirty="0" smtClean="0">
                <a:solidFill>
                  <a:srgbClr val="FFFF00"/>
                </a:solidFill>
              </a:rPr>
              <a:t>-: transfer of pollen grain from the anther to the stigma of the same flower</a:t>
            </a:r>
            <a:r>
              <a:rPr lang="en-US" dirty="0" smtClean="0"/>
              <a:t>.</a:t>
            </a:r>
            <a:endParaRPr lang="en-US" dirty="0"/>
          </a:p>
        </p:txBody>
      </p:sp>
      <p:sp>
        <p:nvSpPr>
          <p:cNvPr id="12" name="Rectangle 11"/>
          <p:cNvSpPr/>
          <p:nvPr/>
        </p:nvSpPr>
        <p:spPr>
          <a:xfrm>
            <a:off x="3733800" y="2190750"/>
            <a:ext cx="1905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err="1" smtClean="0">
                <a:solidFill>
                  <a:srgbClr val="FFFF00"/>
                </a:solidFill>
              </a:rPr>
              <a:t>Geitenogamy</a:t>
            </a:r>
            <a:r>
              <a:rPr lang="en-US" dirty="0" smtClean="0">
                <a:solidFill>
                  <a:srgbClr val="FFFF00"/>
                </a:solidFill>
              </a:rPr>
              <a:t>-: transfer of pollen grain from the anther to the stigma of another flower of the same plant </a:t>
            </a:r>
            <a:endParaRPr lang="en-US" dirty="0">
              <a:solidFill>
                <a:srgbClr val="FFFF00"/>
              </a:solidFill>
            </a:endParaRPr>
          </a:p>
        </p:txBody>
      </p:sp>
      <p:sp>
        <p:nvSpPr>
          <p:cNvPr id="13" name="Rectangle 12"/>
          <p:cNvSpPr/>
          <p:nvPr/>
        </p:nvSpPr>
        <p:spPr>
          <a:xfrm>
            <a:off x="5715000" y="219075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err="1" smtClean="0">
                <a:solidFill>
                  <a:srgbClr val="FFFF00"/>
                </a:solidFill>
              </a:rPr>
              <a:t>Xenogamy</a:t>
            </a:r>
            <a:r>
              <a:rPr lang="en-US" b="1" dirty="0" smtClean="0">
                <a:solidFill>
                  <a:srgbClr val="FFFF00"/>
                </a:solidFill>
              </a:rPr>
              <a:t>-:</a:t>
            </a:r>
            <a:r>
              <a:rPr lang="en-US" dirty="0" smtClean="0">
                <a:solidFill>
                  <a:srgbClr val="FFFF00"/>
                </a:solidFill>
              </a:rPr>
              <a:t> transfer of pollen grain from the anther to the stigma of different plant.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a:p>
        </p:txBody>
      </p:sp>
      <p:pic>
        <p:nvPicPr>
          <p:cNvPr id="3" name="Content Placeholder 5" descr="22923454349_37501531cd_o.jpg"/>
          <p:cNvPicPr>
            <a:picLocks noChangeAspect="1"/>
          </p:cNvPicPr>
          <p:nvPr/>
        </p:nvPicPr>
        <p:blipFill>
          <a:blip r:embed="rId2"/>
          <a:stretch>
            <a:fillRect/>
          </a:stretch>
        </p:blipFill>
        <p:spPr>
          <a:xfrm>
            <a:off x="914400" y="-16376"/>
            <a:ext cx="7162800" cy="51598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3048000" cy="762000"/>
          </a:xfrm>
        </p:spPr>
        <p:txBody>
          <a:bodyPr/>
          <a:lstStyle/>
          <a:p>
            <a:r>
              <a:rPr lang="en-US" sz="2400" dirty="0" err="1" smtClean="0"/>
              <a:t>Autogamy</a:t>
            </a:r>
            <a:endParaRPr lang="en-US" sz="2400" dirty="0"/>
          </a:p>
        </p:txBody>
      </p:sp>
      <p:sp>
        <p:nvSpPr>
          <p:cNvPr id="3" name="Text Placeholder 2"/>
          <p:cNvSpPr>
            <a:spLocks noGrp="1"/>
          </p:cNvSpPr>
          <p:nvPr>
            <p:ph type="body" idx="1"/>
          </p:nvPr>
        </p:nvSpPr>
        <p:spPr>
          <a:xfrm>
            <a:off x="685800" y="514350"/>
            <a:ext cx="7924800" cy="2327400"/>
          </a:xfrm>
        </p:spPr>
        <p:txBody>
          <a:bodyPr/>
          <a:lstStyle/>
          <a:p>
            <a:r>
              <a:rPr lang="en-US" b="1" dirty="0" err="1" smtClean="0">
                <a:solidFill>
                  <a:schemeClr val="accent5">
                    <a:lumMod val="50000"/>
                  </a:schemeClr>
                </a:solidFill>
              </a:rPr>
              <a:t>Autogamy</a:t>
            </a:r>
            <a:r>
              <a:rPr lang="en-US" b="1" dirty="0" smtClean="0">
                <a:solidFill>
                  <a:schemeClr val="accent5">
                    <a:lumMod val="50000"/>
                  </a:schemeClr>
                </a:solidFill>
              </a:rPr>
              <a:t> − It is the transfer of pollen grains from the anther to </a:t>
            </a:r>
            <a:r>
              <a:rPr lang="en-US" dirty="0" smtClean="0">
                <a:solidFill>
                  <a:schemeClr val="accent5">
                    <a:lumMod val="50000"/>
                  </a:schemeClr>
                </a:solidFill>
              </a:rPr>
              <a:t>the stigma of the same flower. </a:t>
            </a:r>
          </a:p>
          <a:p>
            <a:r>
              <a:rPr lang="en-US" dirty="0" err="1" smtClean="0">
                <a:solidFill>
                  <a:schemeClr val="accent5">
                    <a:lumMod val="50000"/>
                  </a:schemeClr>
                </a:solidFill>
              </a:rPr>
              <a:t>Autogamy</a:t>
            </a:r>
            <a:r>
              <a:rPr lang="en-US" dirty="0" smtClean="0">
                <a:solidFill>
                  <a:schemeClr val="accent5">
                    <a:lumMod val="50000"/>
                  </a:schemeClr>
                </a:solidFill>
              </a:rPr>
              <a:t> requires the anther and the stigma to lie close. It also requires synchrony in the pollen release and stigma receptivity.</a:t>
            </a:r>
          </a:p>
          <a:p>
            <a:r>
              <a:rPr lang="en-US" dirty="0" smtClean="0">
                <a:solidFill>
                  <a:schemeClr val="accent5">
                    <a:lumMod val="50000"/>
                  </a:schemeClr>
                </a:solidFill>
              </a:rPr>
              <a:t>Plants like </a:t>
            </a:r>
            <a:r>
              <a:rPr lang="en-US" i="1" dirty="0" smtClean="0">
                <a:solidFill>
                  <a:schemeClr val="accent5">
                    <a:lumMod val="50000"/>
                  </a:schemeClr>
                </a:solidFill>
              </a:rPr>
              <a:t>Viola, Oxalis, etc., produce two kinds of </a:t>
            </a:r>
            <a:r>
              <a:rPr lang="en-US" dirty="0" smtClean="0">
                <a:solidFill>
                  <a:schemeClr val="accent5">
                    <a:lumMod val="50000"/>
                  </a:schemeClr>
                </a:solidFill>
              </a:rPr>
              <a:t>flowers—</a:t>
            </a:r>
            <a:r>
              <a:rPr lang="en-US" b="1" dirty="0" err="1" smtClean="0">
                <a:solidFill>
                  <a:schemeClr val="accent5">
                    <a:lumMod val="50000"/>
                  </a:schemeClr>
                </a:solidFill>
              </a:rPr>
              <a:t>chasmogamous</a:t>
            </a:r>
            <a:r>
              <a:rPr lang="en-US" b="1" dirty="0" smtClean="0">
                <a:solidFill>
                  <a:schemeClr val="accent5">
                    <a:lumMod val="50000"/>
                  </a:schemeClr>
                </a:solidFill>
              </a:rPr>
              <a:t> flowers (with exposed </a:t>
            </a:r>
            <a:r>
              <a:rPr lang="en-US" dirty="0" smtClean="0">
                <a:solidFill>
                  <a:schemeClr val="accent5">
                    <a:lumMod val="50000"/>
                  </a:schemeClr>
                </a:solidFill>
              </a:rPr>
              <a:t>anther and stigma) and </a:t>
            </a:r>
            <a:r>
              <a:rPr lang="en-US" b="1" dirty="0" err="1" smtClean="0">
                <a:solidFill>
                  <a:schemeClr val="accent5">
                    <a:lumMod val="50000"/>
                  </a:schemeClr>
                </a:solidFill>
              </a:rPr>
              <a:t>cleistogamous</a:t>
            </a:r>
            <a:r>
              <a:rPr lang="en-US" b="1" dirty="0" smtClean="0">
                <a:solidFill>
                  <a:schemeClr val="accent5">
                    <a:lumMod val="50000"/>
                  </a:schemeClr>
                </a:solidFill>
              </a:rPr>
              <a:t> flowers </a:t>
            </a:r>
            <a:r>
              <a:rPr lang="en-US" dirty="0" smtClean="0">
                <a:solidFill>
                  <a:schemeClr val="accent5">
                    <a:lumMod val="50000"/>
                  </a:schemeClr>
                </a:solidFill>
              </a:rPr>
              <a:t>(which do not open at all and only </a:t>
            </a:r>
            <a:r>
              <a:rPr lang="en-US" dirty="0" err="1" smtClean="0">
                <a:solidFill>
                  <a:schemeClr val="accent5">
                    <a:lumMod val="50000"/>
                  </a:schemeClr>
                </a:solidFill>
              </a:rPr>
              <a:t>autogamy</a:t>
            </a:r>
            <a:r>
              <a:rPr lang="en-US" dirty="0" smtClean="0">
                <a:solidFill>
                  <a:schemeClr val="accent5">
                    <a:lumMod val="50000"/>
                  </a:schemeClr>
                </a:solidFill>
              </a:rPr>
              <a:t> occurs).</a:t>
            </a:r>
          </a:p>
          <a:p>
            <a:r>
              <a:rPr lang="en-US" dirty="0" err="1" smtClean="0">
                <a:solidFill>
                  <a:schemeClr val="accent5">
                    <a:lumMod val="50000"/>
                  </a:schemeClr>
                </a:solidFill>
              </a:rPr>
              <a:t>Cleistogamous</a:t>
            </a:r>
            <a:r>
              <a:rPr lang="en-US" dirty="0" smtClean="0">
                <a:solidFill>
                  <a:schemeClr val="accent5">
                    <a:lumMod val="50000"/>
                  </a:schemeClr>
                </a:solidFill>
              </a:rPr>
              <a:t> flowers produce </a:t>
            </a:r>
            <a:r>
              <a:rPr lang="en-US" u="sng" dirty="0" smtClean="0">
                <a:solidFill>
                  <a:schemeClr val="accent5">
                    <a:lumMod val="50000"/>
                  </a:schemeClr>
                </a:solidFill>
              </a:rPr>
              <a:t>assured seed-set even in the absence of pollinators</a:t>
            </a:r>
            <a:r>
              <a:rPr lang="en-US" dirty="0" smtClean="0">
                <a:solidFill>
                  <a:schemeClr val="accent5">
                    <a:lumMod val="50000"/>
                  </a:schemeClr>
                </a:solidFill>
              </a:rPr>
              <a:t>.</a:t>
            </a:r>
            <a:endParaRPr lang="en-US" dirty="0">
              <a:solidFill>
                <a:schemeClr val="accent5">
                  <a:lumMod val="50000"/>
                </a:schemeClr>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pic>
        <p:nvPicPr>
          <p:cNvPr id="3074" name="Picture 2" descr="C:\Users\OM\Desktop\Commelina+Chasmogamous+flower+Cleistogamous+flower.jpg"/>
          <p:cNvPicPr>
            <a:picLocks noChangeAspect="1" noChangeArrowheads="1"/>
          </p:cNvPicPr>
          <p:nvPr/>
        </p:nvPicPr>
        <p:blipFill>
          <a:blip r:embed="rId3"/>
          <a:srcRect/>
          <a:stretch>
            <a:fillRect/>
          </a:stretch>
        </p:blipFill>
        <p:spPr bwMode="auto">
          <a:xfrm>
            <a:off x="0" y="2419350"/>
            <a:ext cx="3810000" cy="2590800"/>
          </a:xfrm>
          <a:prstGeom prst="rect">
            <a:avLst/>
          </a:prstGeom>
          <a:noFill/>
        </p:spPr>
      </p:pic>
      <p:pic>
        <p:nvPicPr>
          <p:cNvPr id="3075" name="Picture 3" descr="C:\Users\OM\Desktop\viola.png"/>
          <p:cNvPicPr>
            <a:picLocks noChangeAspect="1" noChangeArrowheads="1"/>
          </p:cNvPicPr>
          <p:nvPr/>
        </p:nvPicPr>
        <p:blipFill>
          <a:blip r:embed="rId4"/>
          <a:srcRect/>
          <a:stretch>
            <a:fillRect/>
          </a:stretch>
        </p:blipFill>
        <p:spPr bwMode="auto">
          <a:xfrm>
            <a:off x="3505200" y="2419350"/>
            <a:ext cx="5413280" cy="27241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44177"/>
            <a:ext cx="7130400" cy="2289575"/>
          </a:xfrm>
        </p:spPr>
        <p:txBody>
          <a:bodyPr/>
          <a:lstStyle/>
          <a:p>
            <a:r>
              <a:rPr lang="en-US" sz="1400" dirty="0" err="1" smtClean="0">
                <a:solidFill>
                  <a:srgbClr val="C00000"/>
                </a:solidFill>
              </a:rPr>
              <a:t>Geitonogamy</a:t>
            </a:r>
            <a:r>
              <a:rPr lang="en-US" sz="1400" dirty="0" smtClean="0">
                <a:solidFill>
                  <a:srgbClr val="C00000"/>
                </a:solidFill>
              </a:rPr>
              <a:t> </a:t>
            </a:r>
            <a:r>
              <a:rPr lang="en-US" sz="1400" dirty="0" smtClean="0"/>
              <a:t>− It is the transfer of pollens from the anther of one flower to the stigma of another flower in the same plant. Genetically, it is similar to </a:t>
            </a:r>
            <a:r>
              <a:rPr lang="en-US" sz="1400" dirty="0" err="1" smtClean="0"/>
              <a:t>autogamy</a:t>
            </a:r>
            <a:r>
              <a:rPr lang="en-US" sz="1400" dirty="0" smtClean="0"/>
              <a:t>, but it requires pollinating agents.</a:t>
            </a:r>
            <a:br>
              <a:rPr lang="en-US" sz="1400" dirty="0" smtClean="0"/>
            </a:br>
            <a:r>
              <a:rPr lang="en-US" sz="1400" dirty="0" err="1" smtClean="0">
                <a:solidFill>
                  <a:srgbClr val="FF0000"/>
                </a:solidFill>
              </a:rPr>
              <a:t>Xenogamy</a:t>
            </a:r>
            <a:r>
              <a:rPr lang="en-US" sz="1400" dirty="0" smtClean="0"/>
              <a:t> − It is the transfer of pollen grains from the anther to the stigma of a different plant. Pollination causes genetically different types of pollens to be brought to a plant.</a:t>
            </a:r>
            <a:br>
              <a:rPr lang="en-US" sz="1400" dirty="0" smtClean="0"/>
            </a:br>
            <a:r>
              <a:rPr lang="en-US" sz="1400" dirty="0" smtClean="0"/>
              <a:t>Agents of Pollination</a:t>
            </a:r>
            <a:br>
              <a:rPr lang="en-US" sz="1400" dirty="0" smtClean="0"/>
            </a:br>
            <a:r>
              <a:rPr lang="en-US" sz="1400" dirty="0" smtClean="0"/>
              <a:t>● Plants use air, water (</a:t>
            </a:r>
            <a:r>
              <a:rPr lang="en-US" sz="1400" dirty="0" err="1" smtClean="0"/>
              <a:t>abiotic</a:t>
            </a:r>
            <a:r>
              <a:rPr lang="en-US" sz="1400" dirty="0" smtClean="0"/>
              <a:t> agents) and animals (</a:t>
            </a:r>
            <a:r>
              <a:rPr lang="en-US" sz="1400" dirty="0" err="1" smtClean="0"/>
              <a:t>bioticagents</a:t>
            </a:r>
            <a:r>
              <a:rPr lang="en-US" sz="1400" dirty="0" smtClean="0"/>
              <a:t>) for pollination.</a:t>
            </a:r>
            <a:endParaRPr lang="en-US" sz="1400" dirty="0"/>
          </a:p>
        </p:txBody>
      </p:sp>
      <p:sp>
        <p:nvSpPr>
          <p:cNvPr id="3" name="Text Placeholder 2"/>
          <p:cNvSpPr>
            <a:spLocks noGrp="1"/>
          </p:cNvSpPr>
          <p:nvPr>
            <p:ph type="body" idx="1"/>
          </p:nvPr>
        </p:nvSpPr>
        <p:spPr>
          <a:xfrm>
            <a:off x="1219200" y="2911350"/>
            <a:ext cx="6640800" cy="2327400"/>
          </a:xfrm>
        </p:spPr>
        <p:txBody>
          <a:bodyPr/>
          <a:lstStyle/>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17</a:t>
            </a:fld>
            <a:endParaRPr lang="e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
            <a:ext cx="3886200" cy="308375"/>
          </a:xfrm>
        </p:spPr>
        <p:txBody>
          <a:bodyPr/>
          <a:lstStyle/>
          <a:p>
            <a:r>
              <a:rPr lang="en-US" sz="1600" dirty="0" smtClean="0"/>
              <a:t>Adaptation Of Wind Pollinated Flowers</a:t>
            </a:r>
            <a:endParaRPr lang="en-US" sz="1600" dirty="0"/>
          </a:p>
        </p:txBody>
      </p:sp>
      <p:sp>
        <p:nvSpPr>
          <p:cNvPr id="3" name="Text Placeholder 2"/>
          <p:cNvSpPr>
            <a:spLocks noGrp="1"/>
          </p:cNvSpPr>
          <p:nvPr>
            <p:ph type="body" idx="1"/>
          </p:nvPr>
        </p:nvSpPr>
        <p:spPr>
          <a:xfrm>
            <a:off x="457200" y="541251"/>
            <a:ext cx="6477000" cy="3478300"/>
          </a:xfrm>
        </p:spPr>
        <p:txBody>
          <a:bodyPr/>
          <a:lstStyle/>
          <a:p>
            <a:pPr lvl="1"/>
            <a:r>
              <a:rPr lang="en-US" sz="1600" dirty="0" smtClean="0">
                <a:solidFill>
                  <a:schemeClr val="tx1"/>
                </a:solidFill>
              </a:rPr>
              <a:t>the pollen grains are </a:t>
            </a:r>
            <a:r>
              <a:rPr lang="en-US" sz="1600" b="1" dirty="0" smtClean="0">
                <a:solidFill>
                  <a:schemeClr val="tx1"/>
                </a:solidFill>
              </a:rPr>
              <a:t>light and non-sticky </a:t>
            </a:r>
            <a:r>
              <a:rPr lang="en-US" sz="1600" dirty="0" smtClean="0">
                <a:solidFill>
                  <a:schemeClr val="tx1"/>
                </a:solidFill>
              </a:rPr>
              <a:t>so that they can be transported in wind currents. </a:t>
            </a:r>
          </a:p>
          <a:p>
            <a:pPr lvl="1"/>
            <a:r>
              <a:rPr lang="en-US" sz="1600" dirty="0" smtClean="0">
                <a:solidFill>
                  <a:schemeClr val="tx1"/>
                </a:solidFill>
              </a:rPr>
              <a:t>They often possess </a:t>
            </a:r>
            <a:r>
              <a:rPr lang="en-US" sz="1600" b="1" dirty="0" smtClean="0">
                <a:solidFill>
                  <a:schemeClr val="tx1"/>
                </a:solidFill>
              </a:rPr>
              <a:t>well-exposed stamens </a:t>
            </a:r>
            <a:r>
              <a:rPr lang="en-US" sz="1600" dirty="0" smtClean="0">
                <a:solidFill>
                  <a:schemeClr val="tx1"/>
                </a:solidFill>
              </a:rPr>
              <a:t>(so that the pollens are easily dispersed into wind currents,</a:t>
            </a:r>
          </a:p>
          <a:p>
            <a:pPr lvl="1"/>
            <a:r>
              <a:rPr lang="en-US" sz="1600" dirty="0" smtClean="0">
                <a:solidFill>
                  <a:schemeClr val="tx1"/>
                </a:solidFill>
              </a:rPr>
              <a:t> large </a:t>
            </a:r>
            <a:r>
              <a:rPr lang="en-US" sz="1600" b="1" dirty="0" smtClean="0">
                <a:solidFill>
                  <a:schemeClr val="tx1"/>
                </a:solidFill>
              </a:rPr>
              <a:t>often-feathery stigma</a:t>
            </a:r>
            <a:r>
              <a:rPr lang="en-US" sz="1600" dirty="0" smtClean="0">
                <a:solidFill>
                  <a:schemeClr val="tx1"/>
                </a:solidFill>
              </a:rPr>
              <a:t> to easily trap air-borne pollen grains. </a:t>
            </a:r>
          </a:p>
          <a:p>
            <a:pPr lvl="1"/>
            <a:r>
              <a:rPr lang="en-US" sz="1600" dirty="0" err="1" smtClean="0">
                <a:solidFill>
                  <a:schemeClr val="tx1"/>
                </a:solidFill>
              </a:rPr>
              <a:t>Windpollinated</a:t>
            </a:r>
            <a:r>
              <a:rPr lang="en-US" sz="1600" dirty="0" smtClean="0">
                <a:solidFill>
                  <a:schemeClr val="tx1"/>
                </a:solidFill>
              </a:rPr>
              <a:t> flowers often have a </a:t>
            </a:r>
            <a:r>
              <a:rPr lang="en-US" sz="1600" b="1" dirty="0" smtClean="0">
                <a:solidFill>
                  <a:schemeClr val="tx1"/>
                </a:solidFill>
              </a:rPr>
              <a:t>single ovule </a:t>
            </a:r>
            <a:r>
              <a:rPr lang="en-US" sz="1600" dirty="0" smtClean="0">
                <a:solidFill>
                  <a:schemeClr val="tx1"/>
                </a:solidFill>
              </a:rPr>
              <a:t>in each ovary </a:t>
            </a:r>
          </a:p>
          <a:p>
            <a:pPr lvl="1"/>
            <a:r>
              <a:rPr lang="en-US" sz="1600" b="1" dirty="0" smtClean="0">
                <a:solidFill>
                  <a:schemeClr val="tx1"/>
                </a:solidFill>
              </a:rPr>
              <a:t>numerous flowers packed </a:t>
            </a:r>
            <a:r>
              <a:rPr lang="en-US" sz="1600" dirty="0" smtClean="0">
                <a:solidFill>
                  <a:schemeClr val="tx1"/>
                </a:solidFill>
              </a:rPr>
              <a:t>into an inflorescence; </a:t>
            </a:r>
          </a:p>
          <a:p>
            <a:pPr lvl="1"/>
            <a:r>
              <a:rPr lang="en-US" sz="1600" dirty="0" smtClean="0">
                <a:solidFill>
                  <a:schemeClr val="tx1"/>
                </a:solidFill>
              </a:rPr>
              <a:t>a familiar example is the </a:t>
            </a:r>
            <a:r>
              <a:rPr lang="en-US" sz="1600" b="1" dirty="0" smtClean="0">
                <a:solidFill>
                  <a:schemeClr val="tx1"/>
                </a:solidFill>
              </a:rPr>
              <a:t>corn cob – the tassels </a:t>
            </a:r>
            <a:r>
              <a:rPr lang="en-US" sz="1600" dirty="0" smtClean="0">
                <a:solidFill>
                  <a:schemeClr val="tx1"/>
                </a:solidFill>
              </a:rPr>
              <a:t>you see are nothing but the </a:t>
            </a:r>
            <a:r>
              <a:rPr lang="en-US" sz="1600" b="1" dirty="0" smtClean="0">
                <a:solidFill>
                  <a:schemeClr val="tx1"/>
                </a:solidFill>
              </a:rPr>
              <a:t>stigma and style </a:t>
            </a:r>
            <a:r>
              <a:rPr lang="en-US" sz="1600" dirty="0" smtClean="0">
                <a:solidFill>
                  <a:schemeClr val="tx1"/>
                </a:solidFill>
              </a:rPr>
              <a:t>which wave in the wind to trap pollen grains. Wind-pollination is quite common in grasses.</a:t>
            </a:r>
            <a:endParaRPr lang="en-US" sz="1600" dirty="0">
              <a:solidFill>
                <a:schemeClr val="tx1"/>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a:p>
        </p:txBody>
      </p:sp>
      <p:pic>
        <p:nvPicPr>
          <p:cNvPr id="1026" name="Picture 2"/>
          <p:cNvPicPr>
            <a:picLocks noChangeAspect="1" noChangeArrowheads="1"/>
          </p:cNvPicPr>
          <p:nvPr/>
        </p:nvPicPr>
        <p:blipFill>
          <a:blip r:embed="rId2"/>
          <a:srcRect/>
          <a:stretch>
            <a:fillRect/>
          </a:stretch>
        </p:blipFill>
        <p:spPr bwMode="auto">
          <a:xfrm>
            <a:off x="6934207" y="285751"/>
            <a:ext cx="2209799" cy="3267074"/>
          </a:xfrm>
          <a:prstGeom prst="rect">
            <a:avLst/>
          </a:prstGeom>
          <a:noFill/>
          <a:ln w="9525">
            <a:noFill/>
            <a:miter lim="800000"/>
            <a:headEnd/>
            <a:tailEnd/>
          </a:ln>
          <a:effectLst/>
        </p:spPr>
      </p:pic>
      <p:pic>
        <p:nvPicPr>
          <p:cNvPr id="6" name="Picture 3" descr="C:\Users\omm\Desktop\DIAGRAMS\clip_image012_thumb11.jpg"/>
          <p:cNvPicPr>
            <a:picLocks noChangeAspect="1" noChangeArrowheads="1"/>
          </p:cNvPicPr>
          <p:nvPr/>
        </p:nvPicPr>
        <p:blipFill>
          <a:blip r:embed="rId3"/>
          <a:srcRect/>
          <a:stretch>
            <a:fillRect/>
          </a:stretch>
        </p:blipFill>
        <p:spPr bwMode="auto">
          <a:xfrm>
            <a:off x="4191000" y="3352800"/>
            <a:ext cx="2895600" cy="18097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4724400" cy="514350"/>
          </a:xfrm>
        </p:spPr>
        <p:txBody>
          <a:bodyPr/>
          <a:lstStyle/>
          <a:p>
            <a:r>
              <a:rPr lang="en-US" sz="1800" dirty="0" smtClean="0"/>
              <a:t>Adaptation Of Water Pollinated Flowers</a:t>
            </a:r>
            <a:endParaRPr lang="en-US" sz="1800" dirty="0"/>
          </a:p>
        </p:txBody>
      </p:sp>
      <p:sp>
        <p:nvSpPr>
          <p:cNvPr id="3" name="Text Placeholder 2"/>
          <p:cNvSpPr>
            <a:spLocks noGrp="1"/>
          </p:cNvSpPr>
          <p:nvPr>
            <p:ph type="body" idx="1"/>
          </p:nvPr>
        </p:nvSpPr>
        <p:spPr>
          <a:xfrm>
            <a:off x="685800" y="590550"/>
            <a:ext cx="4038600" cy="2327400"/>
          </a:xfrm>
        </p:spPr>
        <p:txBody>
          <a:bodyPr/>
          <a:lstStyle/>
          <a:p>
            <a:r>
              <a:rPr lang="en-US" sz="1600" dirty="0" smtClean="0">
                <a:solidFill>
                  <a:schemeClr val="tx1"/>
                </a:solidFill>
              </a:rPr>
              <a:t>Seen in submerged flowers like </a:t>
            </a:r>
            <a:r>
              <a:rPr lang="en-US" sz="1600" i="1" dirty="0" err="1" smtClean="0">
                <a:solidFill>
                  <a:schemeClr val="tx1"/>
                </a:solidFill>
              </a:rPr>
              <a:t>Vallisneria</a:t>
            </a:r>
            <a:r>
              <a:rPr lang="en-US" sz="1600" i="1" dirty="0" smtClean="0">
                <a:solidFill>
                  <a:schemeClr val="tx1"/>
                </a:solidFill>
              </a:rPr>
              <a:t> </a:t>
            </a:r>
            <a:r>
              <a:rPr lang="en-US" sz="1600" dirty="0" smtClean="0">
                <a:solidFill>
                  <a:schemeClr val="tx1"/>
                </a:solidFill>
              </a:rPr>
              <a:t>and </a:t>
            </a:r>
            <a:r>
              <a:rPr lang="en-US" sz="1600" i="1" dirty="0" err="1" smtClean="0">
                <a:solidFill>
                  <a:schemeClr val="tx1"/>
                </a:solidFill>
              </a:rPr>
              <a:t>Hydrilla</a:t>
            </a:r>
            <a:r>
              <a:rPr lang="en-US" sz="1600" i="1" dirty="0" smtClean="0">
                <a:solidFill>
                  <a:schemeClr val="tx1"/>
                </a:solidFill>
              </a:rPr>
              <a:t> </a:t>
            </a:r>
            <a:r>
              <a:rPr lang="en-US" sz="1600" dirty="0" smtClean="0">
                <a:solidFill>
                  <a:schemeClr val="tx1"/>
                </a:solidFill>
              </a:rPr>
              <a:t>and </a:t>
            </a:r>
            <a:r>
              <a:rPr lang="en-US" sz="1600" i="1" dirty="0" err="1" smtClean="0">
                <a:solidFill>
                  <a:schemeClr val="tx1"/>
                </a:solidFill>
              </a:rPr>
              <a:t>Zostera</a:t>
            </a:r>
            <a:r>
              <a:rPr lang="en-US" sz="1600" dirty="0" smtClean="0">
                <a:solidFill>
                  <a:schemeClr val="tx1"/>
                </a:solidFill>
              </a:rPr>
              <a:t>.</a:t>
            </a:r>
          </a:p>
          <a:p>
            <a:r>
              <a:rPr lang="en-US" sz="1600" dirty="0" smtClean="0">
                <a:solidFill>
                  <a:schemeClr val="tx1"/>
                </a:solidFill>
              </a:rPr>
              <a:t>In </a:t>
            </a:r>
            <a:r>
              <a:rPr lang="en-US" sz="1600" i="1" dirty="0" err="1" smtClean="0">
                <a:solidFill>
                  <a:schemeClr val="tx1"/>
                </a:solidFill>
              </a:rPr>
              <a:t>Vallisneria</a:t>
            </a:r>
            <a:r>
              <a:rPr lang="en-US" sz="1600" dirty="0" smtClean="0">
                <a:solidFill>
                  <a:schemeClr val="tx1"/>
                </a:solidFill>
              </a:rPr>
              <a:t> male flowers released on water surface and female flowers reaches the surface for pollination.</a:t>
            </a:r>
          </a:p>
          <a:p>
            <a:r>
              <a:rPr lang="en-US" sz="1600" dirty="0" smtClean="0">
                <a:solidFill>
                  <a:schemeClr val="tx1"/>
                </a:solidFill>
              </a:rPr>
              <a:t>In </a:t>
            </a:r>
            <a:r>
              <a:rPr lang="en-US" sz="1600" b="1" dirty="0" smtClean="0">
                <a:solidFill>
                  <a:schemeClr val="tx1"/>
                </a:solidFill>
              </a:rPr>
              <a:t>sea grasses</a:t>
            </a:r>
            <a:r>
              <a:rPr lang="en-US" sz="1600" dirty="0" smtClean="0">
                <a:solidFill>
                  <a:schemeClr val="tx1"/>
                </a:solidFill>
              </a:rPr>
              <a:t>, pollen grains are </a:t>
            </a:r>
            <a:r>
              <a:rPr lang="en-US" sz="1600" b="1" dirty="0" smtClean="0">
                <a:solidFill>
                  <a:schemeClr val="tx1"/>
                </a:solidFill>
              </a:rPr>
              <a:t>long ribbon like </a:t>
            </a:r>
            <a:r>
              <a:rPr lang="en-US" sz="1600" dirty="0" smtClean="0">
                <a:solidFill>
                  <a:schemeClr val="tx1"/>
                </a:solidFill>
              </a:rPr>
              <a:t>and carried passively to submerged female flowers.</a:t>
            </a:r>
          </a:p>
          <a:p>
            <a:r>
              <a:rPr lang="en-US" sz="1600" b="1" dirty="0" smtClean="0">
                <a:solidFill>
                  <a:schemeClr val="tx1"/>
                </a:solidFill>
              </a:rPr>
              <a:t>Mucilage coated pollen grains</a:t>
            </a:r>
            <a:r>
              <a:rPr lang="en-US" dirty="0" smtClean="0"/>
              <a:t>.</a:t>
            </a:r>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lang="en"/>
          </a:p>
        </p:txBody>
      </p:sp>
      <p:pic>
        <p:nvPicPr>
          <p:cNvPr id="5" name="Picture 2" descr="C:\Users\omm\Desktop\DIAGRAMS\clip_image0147.jpg"/>
          <p:cNvPicPr>
            <a:picLocks noChangeAspect="1" noChangeArrowheads="1"/>
          </p:cNvPicPr>
          <p:nvPr/>
        </p:nvPicPr>
        <p:blipFill>
          <a:blip r:embed="rId2"/>
          <a:srcRect/>
          <a:stretch>
            <a:fillRect/>
          </a:stretch>
        </p:blipFill>
        <p:spPr bwMode="auto">
          <a:xfrm>
            <a:off x="5029200" y="666750"/>
            <a:ext cx="3505200" cy="4476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idx="4294967295"/>
          </p:nvPr>
        </p:nvSpPr>
        <p:spPr>
          <a:xfrm>
            <a:off x="2286000" y="590550"/>
            <a:ext cx="6593700" cy="8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dirty="0" smtClean="0">
                <a:solidFill>
                  <a:srgbClr val="CC4125"/>
                </a:solidFill>
              </a:rPr>
              <a:t>Flower</a:t>
            </a:r>
            <a:endParaRPr sz="6000">
              <a:solidFill>
                <a:srgbClr val="CC4125"/>
              </a:solidFill>
            </a:endParaRPr>
          </a:p>
        </p:txBody>
      </p:sp>
      <p:sp>
        <p:nvSpPr>
          <p:cNvPr id="143" name="Google Shape;143;p16"/>
          <p:cNvSpPr txBox="1">
            <a:spLocks noGrp="1"/>
          </p:cNvSpPr>
          <p:nvPr>
            <p:ph type="subTitle" idx="4294967295"/>
          </p:nvPr>
        </p:nvSpPr>
        <p:spPr>
          <a:xfrm>
            <a:off x="1275150" y="1504950"/>
            <a:ext cx="6593700" cy="2895600"/>
          </a:xfrm>
          <a:prstGeom prst="rect">
            <a:avLst/>
          </a:prstGeom>
        </p:spPr>
        <p:txBody>
          <a:bodyPr spcFirstLastPara="1" wrap="square" lIns="91425" tIns="91425" rIns="91425" bIns="91425" anchor="t" anchorCtr="0">
            <a:noAutofit/>
          </a:bodyPr>
          <a:lstStyle/>
          <a:p>
            <a:r>
              <a:rPr lang="en-US" b="1" dirty="0" smtClean="0">
                <a:solidFill>
                  <a:schemeClr val="tx1"/>
                </a:solidFill>
              </a:rPr>
              <a:t>Modified shoot</a:t>
            </a:r>
          </a:p>
          <a:p>
            <a:r>
              <a:rPr lang="en-US" b="1" dirty="0" smtClean="0">
                <a:solidFill>
                  <a:schemeClr val="tx1"/>
                </a:solidFill>
              </a:rPr>
              <a:t>Develops from floral </a:t>
            </a:r>
            <a:r>
              <a:rPr lang="en-US" b="1" dirty="0" err="1" smtClean="0">
                <a:solidFill>
                  <a:schemeClr val="tx1"/>
                </a:solidFill>
              </a:rPr>
              <a:t>primordia</a:t>
            </a:r>
            <a:endParaRPr lang="en-US" b="1" dirty="0" smtClean="0">
              <a:solidFill>
                <a:schemeClr val="tx1"/>
              </a:solidFill>
            </a:endParaRPr>
          </a:p>
          <a:p>
            <a:r>
              <a:rPr lang="en-US" b="1" dirty="0" err="1" smtClean="0">
                <a:solidFill>
                  <a:schemeClr val="tx1"/>
                </a:solidFill>
              </a:rPr>
              <a:t>Primordia</a:t>
            </a:r>
            <a:r>
              <a:rPr lang="en-US" b="1" dirty="0" smtClean="0">
                <a:solidFill>
                  <a:schemeClr val="tx1"/>
                </a:solidFill>
              </a:rPr>
              <a:t> develop first into floral bud and then into a flower.</a:t>
            </a:r>
          </a:p>
          <a:p>
            <a:r>
              <a:rPr lang="en-US" b="1" dirty="0" smtClean="0">
                <a:solidFill>
                  <a:schemeClr val="tx1"/>
                </a:solidFill>
              </a:rPr>
              <a:t>Reproductive part of plant</a:t>
            </a:r>
          </a:p>
          <a:p>
            <a:r>
              <a:rPr lang="en-US" b="1" dirty="0" err="1" smtClean="0">
                <a:solidFill>
                  <a:schemeClr val="tx1"/>
                </a:solidFill>
              </a:rPr>
              <a:t>Androecium</a:t>
            </a:r>
            <a:r>
              <a:rPr lang="en-US" b="1" dirty="0" smtClean="0">
                <a:solidFill>
                  <a:schemeClr val="tx1"/>
                </a:solidFill>
              </a:rPr>
              <a:t> is male reproductive whorl, consists of stamens.</a:t>
            </a:r>
          </a:p>
          <a:p>
            <a:r>
              <a:rPr lang="en-US" b="1" dirty="0" err="1" smtClean="0">
                <a:solidFill>
                  <a:schemeClr val="tx1"/>
                </a:solidFill>
              </a:rPr>
              <a:t>Gynoecium</a:t>
            </a:r>
            <a:r>
              <a:rPr lang="en-US" b="1" dirty="0" smtClean="0">
                <a:solidFill>
                  <a:schemeClr val="tx1"/>
                </a:solidFill>
              </a:rPr>
              <a:t> is female reproductive part of flower, consists of carpel(S).</a:t>
            </a:r>
          </a:p>
          <a:p>
            <a:pPr marL="0" lvl="0" indent="0" algn="ctr" rtl="0">
              <a:spcBef>
                <a:spcPts val="600"/>
              </a:spcBef>
              <a:spcAft>
                <a:spcPts val="0"/>
              </a:spcAft>
              <a:buNone/>
            </a:pPr>
            <a:endParaRPr sz="3600" b="1"/>
          </a:p>
        </p:txBody>
      </p:sp>
      <p:sp>
        <p:nvSpPr>
          <p:cNvPr id="144" name="Google Shape;144;p16"/>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640800" cy="498900"/>
          </a:xfrm>
        </p:spPr>
        <p:txBody>
          <a:bodyPr/>
          <a:lstStyle/>
          <a:p>
            <a:r>
              <a:rPr lang="en-US" dirty="0" smtClean="0"/>
              <a:t> Pollination by animals</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20</a:t>
            </a:fld>
            <a:endParaRPr lang="en"/>
          </a:p>
        </p:txBody>
      </p:sp>
      <p:sp>
        <p:nvSpPr>
          <p:cNvPr id="4" name="Rectangle 3"/>
          <p:cNvSpPr/>
          <p:nvPr/>
        </p:nvSpPr>
        <p:spPr>
          <a:xfrm>
            <a:off x="762000" y="666750"/>
            <a:ext cx="4648200" cy="3046988"/>
          </a:xfrm>
          <a:prstGeom prst="rect">
            <a:avLst/>
          </a:prstGeom>
        </p:spPr>
        <p:txBody>
          <a:bodyPr wrap="square">
            <a:spAutoFit/>
          </a:bodyPr>
          <a:lstStyle/>
          <a:p>
            <a:pPr>
              <a:buFont typeface="Wingdings" pitchFamily="2" charset="2"/>
              <a:buChar char="§"/>
            </a:pPr>
            <a:r>
              <a:rPr lang="en-US" sz="1200" dirty="0" smtClean="0"/>
              <a:t>Large </a:t>
            </a:r>
            <a:r>
              <a:rPr lang="en-US" sz="1200" b="1" dirty="0" smtClean="0"/>
              <a:t>Brightly </a:t>
            </a:r>
            <a:r>
              <a:rPr lang="en-US" sz="1200" b="1" dirty="0" err="1" smtClean="0"/>
              <a:t>coloured</a:t>
            </a:r>
            <a:r>
              <a:rPr lang="en-US" sz="1200" b="1" dirty="0" smtClean="0"/>
              <a:t> and showy.</a:t>
            </a:r>
          </a:p>
          <a:p>
            <a:pPr>
              <a:buFont typeface="Wingdings" pitchFamily="2" charset="2"/>
              <a:buChar char="§"/>
            </a:pPr>
            <a:r>
              <a:rPr lang="en-US" sz="1200" dirty="0" smtClean="0"/>
              <a:t>If flowers are small, grouped into inflorescence.</a:t>
            </a:r>
          </a:p>
          <a:p>
            <a:pPr>
              <a:buFont typeface="Wingdings" pitchFamily="2" charset="2"/>
              <a:buChar char="§"/>
            </a:pPr>
            <a:r>
              <a:rPr lang="en-US" sz="1200" b="1" dirty="0" smtClean="0"/>
              <a:t>Highly fragrant</a:t>
            </a:r>
          </a:p>
          <a:p>
            <a:pPr>
              <a:buFont typeface="Wingdings" pitchFamily="2" charset="2"/>
              <a:buChar char="§"/>
            </a:pPr>
            <a:r>
              <a:rPr lang="en-US" sz="1200" b="1" dirty="0" smtClean="0"/>
              <a:t>Produce nectar</a:t>
            </a:r>
          </a:p>
          <a:p>
            <a:pPr>
              <a:buFont typeface="Wingdings" pitchFamily="2" charset="2"/>
              <a:buChar char="§"/>
            </a:pPr>
            <a:r>
              <a:rPr lang="en-US" sz="1200" b="1" dirty="0" smtClean="0"/>
              <a:t>Sticky pollen </a:t>
            </a:r>
            <a:r>
              <a:rPr lang="en-US" sz="1200" dirty="0" smtClean="0"/>
              <a:t>and stigmatic surface</a:t>
            </a:r>
          </a:p>
          <a:p>
            <a:pPr>
              <a:buFont typeface="Wingdings" pitchFamily="2" charset="2"/>
              <a:buChar char="§"/>
            </a:pPr>
            <a:r>
              <a:rPr lang="en-US" sz="1200" dirty="0" smtClean="0"/>
              <a:t>Provide </a:t>
            </a:r>
            <a:r>
              <a:rPr lang="en-US" sz="1200" b="1" dirty="0" smtClean="0"/>
              <a:t>floral rewards </a:t>
            </a:r>
            <a:r>
              <a:rPr lang="en-US" sz="1200" dirty="0" smtClean="0"/>
              <a:t>to animal pollinator such as </a:t>
            </a:r>
            <a:r>
              <a:rPr lang="en-US" sz="1200" b="1" dirty="0" smtClean="0"/>
              <a:t>nectar, pollen </a:t>
            </a:r>
            <a:r>
              <a:rPr lang="en-US" sz="1200" dirty="0" smtClean="0"/>
              <a:t>or provide safe place for laying eggs.</a:t>
            </a:r>
          </a:p>
          <a:p>
            <a:r>
              <a:rPr lang="en-US" sz="1200" dirty="0" smtClean="0"/>
              <a:t>In some species floral rewards are in providing safe places to lay eggs; an example is that of the tallest flower of </a:t>
            </a:r>
            <a:r>
              <a:rPr lang="en-US" sz="1200" b="1" i="1" dirty="0" err="1" smtClean="0"/>
              <a:t>Amorphophallus</a:t>
            </a:r>
            <a:r>
              <a:rPr lang="en-US" sz="1200" i="1" dirty="0" smtClean="0"/>
              <a:t> (the flower </a:t>
            </a:r>
            <a:r>
              <a:rPr lang="en-US" sz="1200" dirty="0" smtClean="0"/>
              <a:t>itself is about 6 feet in height). A similar relationship exists between a species of </a:t>
            </a:r>
            <a:r>
              <a:rPr lang="en-US" sz="1200" b="1" dirty="0" smtClean="0"/>
              <a:t>moth and the plant </a:t>
            </a:r>
            <a:r>
              <a:rPr lang="en-US" sz="1200" b="1" i="1" dirty="0" smtClean="0"/>
              <a:t>Yucca </a:t>
            </a:r>
            <a:r>
              <a:rPr lang="en-US" sz="1200" i="1" dirty="0" smtClean="0"/>
              <a:t>where both species – moth and the </a:t>
            </a:r>
            <a:r>
              <a:rPr lang="en-US" sz="1200" dirty="0" smtClean="0"/>
              <a:t>plant – cannot complete their life cycles without each other. </a:t>
            </a:r>
            <a:r>
              <a:rPr lang="en-US" sz="1200" u="sng" dirty="0" smtClean="0"/>
              <a:t>The moth deposits its eggs in the </a:t>
            </a:r>
            <a:r>
              <a:rPr lang="en-US" sz="1200" u="sng" dirty="0" err="1" smtClean="0"/>
              <a:t>locule</a:t>
            </a:r>
            <a:r>
              <a:rPr lang="en-US" sz="1200" u="sng" dirty="0" smtClean="0"/>
              <a:t> of the ovary and the flower, in turn, gets pollinated by the moth. The larvae of the moth come out of the eggs as the seeds start developing.</a:t>
            </a:r>
            <a:endParaRPr lang="en-US" sz="1200" u="sng" dirty="0"/>
          </a:p>
        </p:txBody>
      </p:sp>
      <p:pic>
        <p:nvPicPr>
          <p:cNvPr id="5" name="Picture 4" descr="pollination agent.png"/>
          <p:cNvPicPr>
            <a:picLocks noChangeAspect="1"/>
          </p:cNvPicPr>
          <p:nvPr/>
        </p:nvPicPr>
        <p:blipFill>
          <a:blip r:embed="rId2"/>
          <a:srcRect l="43333" t="30000"/>
          <a:stretch>
            <a:fillRect/>
          </a:stretch>
        </p:blipFill>
        <p:spPr>
          <a:xfrm>
            <a:off x="5985934" y="590550"/>
            <a:ext cx="3234266" cy="3638550"/>
          </a:xfrm>
          <a:prstGeom prst="rect">
            <a:avLst/>
          </a:prstGeom>
        </p:spPr>
      </p:pic>
      <p:pic>
        <p:nvPicPr>
          <p:cNvPr id="2050" name="Picture 2" descr="C:\Users\OM\Desktop\images.jpg"/>
          <p:cNvPicPr>
            <a:picLocks noChangeAspect="1" noChangeArrowheads="1"/>
          </p:cNvPicPr>
          <p:nvPr/>
        </p:nvPicPr>
        <p:blipFill>
          <a:blip r:embed="rId3"/>
          <a:srcRect/>
          <a:stretch>
            <a:fillRect/>
          </a:stretch>
        </p:blipFill>
        <p:spPr bwMode="auto">
          <a:xfrm>
            <a:off x="2057400" y="3638550"/>
            <a:ext cx="2133600" cy="1504950"/>
          </a:xfrm>
          <a:prstGeom prst="rect">
            <a:avLst/>
          </a:prstGeom>
          <a:noFill/>
        </p:spPr>
      </p:pic>
      <p:pic>
        <p:nvPicPr>
          <p:cNvPr id="2051" name="Picture 3" descr="C:\Users\OM\Desktop\images (1).jpg"/>
          <p:cNvPicPr>
            <a:picLocks noChangeAspect="1" noChangeArrowheads="1"/>
          </p:cNvPicPr>
          <p:nvPr/>
        </p:nvPicPr>
        <p:blipFill>
          <a:blip r:embed="rId4"/>
          <a:srcRect/>
          <a:stretch>
            <a:fillRect/>
          </a:stretch>
        </p:blipFill>
        <p:spPr bwMode="auto">
          <a:xfrm>
            <a:off x="4343400" y="3638550"/>
            <a:ext cx="1809750" cy="15049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pic>
        <p:nvPicPr>
          <p:cNvPr id="3" name="Content Placeholder 3" descr="okl.jpg"/>
          <p:cNvPicPr>
            <a:picLocks noChangeAspect="1"/>
          </p:cNvPicPr>
          <p:nvPr/>
        </p:nvPicPr>
        <p:blipFill>
          <a:blip r:embed="rId2"/>
          <a:stretch>
            <a:fillRect/>
          </a:stretch>
        </p:blipFill>
        <p:spPr>
          <a:xfrm>
            <a:off x="1524000" y="590550"/>
            <a:ext cx="6324600" cy="4495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22</a:t>
            </a:fld>
            <a:endParaRPr lang="en"/>
          </a:p>
        </p:txBody>
      </p:sp>
      <p:pic>
        <p:nvPicPr>
          <p:cNvPr id="4" name="Content Placeholder 3" descr="jkl.jpg"/>
          <p:cNvPicPr>
            <a:picLocks noChangeAspect="1"/>
          </p:cNvPicPr>
          <p:nvPr/>
        </p:nvPicPr>
        <p:blipFill>
          <a:blip r:embed="rId2"/>
          <a:stretch>
            <a:fillRect/>
          </a:stretch>
        </p:blipFill>
        <p:spPr>
          <a:xfrm>
            <a:off x="609600" y="0"/>
            <a:ext cx="79248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56.jpg"/>
          <p:cNvPicPr>
            <a:picLocks noGrp="1" noChangeAspect="1"/>
          </p:cNvPicPr>
          <p:nvPr>
            <p:ph idx="1"/>
          </p:nvPr>
        </p:nvPicPr>
        <p:blipFill>
          <a:blip r:embed="rId2"/>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ollination-9-638.jpg"/>
          <p:cNvPicPr>
            <a:picLocks noChangeAspect="1"/>
          </p:cNvPicPr>
          <p:nvPr/>
        </p:nvPicPr>
        <p:blipFill>
          <a:blip r:embed="rId2"/>
          <a:stretch>
            <a:fillRect/>
          </a:stretch>
        </p:blipFill>
        <p:spPr>
          <a:xfrm>
            <a:off x="152400" y="0"/>
            <a:ext cx="8763000" cy="3028950"/>
          </a:xfrm>
          <a:prstGeom prst="rect">
            <a:avLst/>
          </a:prstGeom>
          <a:noFill/>
          <a:ln>
            <a:noFill/>
          </a:ln>
        </p:spPr>
      </p:pic>
      <p:sp>
        <p:nvSpPr>
          <p:cNvPr id="2" name="Text Placeholder 1"/>
          <p:cNvSpPr>
            <a:spLocks noGrp="1"/>
          </p:cNvSpPr>
          <p:nvPr>
            <p:ph type="body" idx="1"/>
          </p:nvPr>
        </p:nvSpPr>
        <p:spPr>
          <a:xfrm>
            <a:off x="399900" y="3333750"/>
            <a:ext cx="7372500" cy="838200"/>
          </a:xfrm>
        </p:spPr>
        <p:txBody>
          <a:bodyPr/>
          <a:lstStyle/>
          <a:p>
            <a:pPr algn="l"/>
            <a:r>
              <a:rPr lang="en-US" sz="1800" b="1" dirty="0" err="1" smtClean="0">
                <a:solidFill>
                  <a:schemeClr val="tx1"/>
                </a:solidFill>
                <a:latin typeface="Tinos" charset="0"/>
                <a:ea typeface="Tinos" charset="0"/>
                <a:cs typeface="Tinos" charset="0"/>
              </a:rPr>
              <a:t>Heterostyle</a:t>
            </a:r>
            <a:r>
              <a:rPr lang="en-US" sz="1800" dirty="0" smtClean="0">
                <a:solidFill>
                  <a:schemeClr val="tx1"/>
                </a:solidFill>
                <a:latin typeface="Tinos" charset="0"/>
                <a:ea typeface="Tinos" charset="0"/>
                <a:cs typeface="Tinos" charset="0"/>
              </a:rPr>
              <a:t>- In some other species, the anther and stigma are placed</a:t>
            </a:r>
          </a:p>
          <a:p>
            <a:pPr algn="l"/>
            <a:r>
              <a:rPr lang="en-US" sz="1800" dirty="0" smtClean="0">
                <a:solidFill>
                  <a:schemeClr val="tx1"/>
                </a:solidFill>
                <a:latin typeface="Tinos" charset="0"/>
                <a:ea typeface="Tinos" charset="0"/>
                <a:cs typeface="Tinos" charset="0"/>
              </a:rPr>
              <a:t> at different positions so that the pollen cannot  come in contact with</a:t>
            </a:r>
          </a:p>
          <a:p>
            <a:pPr algn="l"/>
            <a:r>
              <a:rPr lang="en-US" sz="1800" dirty="0" smtClean="0">
                <a:solidFill>
                  <a:schemeClr val="tx1"/>
                </a:solidFill>
                <a:latin typeface="Tinos" charset="0"/>
                <a:ea typeface="Tinos" charset="0"/>
                <a:cs typeface="Tinos" charset="0"/>
              </a:rPr>
              <a:t> the stigma of the same flower</a:t>
            </a:r>
            <a:r>
              <a:rPr lang="en-US" dirty="0" smtClean="0"/>
              <a:t>.</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24</a:t>
            </a:fld>
            <a:endParaRPr lang="en"/>
          </a:p>
        </p:txBody>
      </p:sp>
      <p:pic>
        <p:nvPicPr>
          <p:cNvPr id="2050" name="Picture 2" descr="C:\Users\OM\Desktop\heterosly.jpg"/>
          <p:cNvPicPr>
            <a:picLocks noChangeAspect="1" noChangeArrowheads="1"/>
          </p:cNvPicPr>
          <p:nvPr/>
        </p:nvPicPr>
        <p:blipFill>
          <a:blip r:embed="rId3"/>
          <a:srcRect/>
          <a:stretch>
            <a:fillRect/>
          </a:stretch>
        </p:blipFill>
        <p:spPr bwMode="auto">
          <a:xfrm>
            <a:off x="7000881" y="3009900"/>
            <a:ext cx="2143125" cy="2133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77450"/>
            <a:ext cx="6640800" cy="498900"/>
          </a:xfrm>
        </p:spPr>
        <p:txBody>
          <a:bodyPr/>
          <a:lstStyle/>
          <a:p>
            <a:r>
              <a:rPr lang="en-US" dirty="0" smtClean="0"/>
              <a:t>Self incompatibility</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25</a:t>
            </a:fld>
            <a:endParaRPr lang="en"/>
          </a:p>
        </p:txBody>
      </p:sp>
      <p:pic>
        <p:nvPicPr>
          <p:cNvPr id="4" name="Content Placeholder 3" descr="1261928_orig.jpg"/>
          <p:cNvPicPr>
            <a:picLocks noChangeAspect="1"/>
          </p:cNvPicPr>
          <p:nvPr/>
        </p:nvPicPr>
        <p:blipFill>
          <a:blip r:embed="rId2"/>
          <a:stretch>
            <a:fillRect/>
          </a:stretch>
        </p:blipFill>
        <p:spPr>
          <a:xfrm>
            <a:off x="1600200" y="1276350"/>
            <a:ext cx="5715000" cy="3124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705353"/>
            <a:ext cx="5219700" cy="45719"/>
          </a:xfrm>
        </p:spPr>
        <p:txBody>
          <a:bodyPr/>
          <a:lstStyle/>
          <a:p>
            <a:pPr algn="l"/>
            <a:endParaRPr lang="en-US" sz="1200" dirty="0"/>
          </a:p>
        </p:txBody>
      </p:sp>
      <p:pic>
        <p:nvPicPr>
          <p:cNvPr id="1026" name="Picture 2"/>
          <p:cNvPicPr>
            <a:picLocks noChangeAspect="1" noChangeArrowheads="1"/>
          </p:cNvPicPr>
          <p:nvPr/>
        </p:nvPicPr>
        <p:blipFill>
          <a:blip r:embed="rId2"/>
          <a:srcRect/>
          <a:stretch>
            <a:fillRect/>
          </a:stretch>
        </p:blipFill>
        <p:spPr bwMode="auto">
          <a:xfrm>
            <a:off x="0" y="1"/>
            <a:ext cx="3885170" cy="471963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67201" y="2"/>
            <a:ext cx="3048000" cy="20565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495800" y="2266950"/>
            <a:ext cx="2266950" cy="1905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0" y="4640254"/>
            <a:ext cx="3733800" cy="136022"/>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4038606" y="1899359"/>
            <a:ext cx="1438275" cy="138993"/>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3962400" y="2044701"/>
            <a:ext cx="3505200" cy="1460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3962406" y="4171953"/>
            <a:ext cx="1490289" cy="171449"/>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4038600" y="4348490"/>
            <a:ext cx="3886200" cy="136794"/>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4038600" y="4476753"/>
            <a:ext cx="1676400" cy="15786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a:srcRect/>
          <a:stretch>
            <a:fillRect/>
          </a:stretch>
        </p:blipFill>
        <p:spPr bwMode="auto">
          <a:xfrm>
            <a:off x="5715000" y="4476751"/>
            <a:ext cx="2209800" cy="1689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7750"/>
            <a:ext cx="7696200" cy="3276600"/>
          </a:xfrm>
        </p:spPr>
        <p:txBody>
          <a:bodyPr/>
          <a:lstStyle/>
          <a:p>
            <a:pPr algn="l"/>
            <a:r>
              <a:rPr lang="en-US" sz="1400" b="0" dirty="0" smtClean="0"/>
              <a:t>Recognition of compatible pollen-It is the </a:t>
            </a:r>
            <a:r>
              <a:rPr lang="en-US" sz="1400" b="0" u="sng" dirty="0" smtClean="0"/>
              <a:t>interaction between chemical components of pollen and those of stigma.</a:t>
            </a:r>
            <a:r>
              <a:rPr lang="en-US" sz="1400" b="0" dirty="0" smtClean="0"/>
              <a:t/>
            </a:r>
            <a:br>
              <a:rPr lang="en-US" sz="1400" b="0" dirty="0" smtClean="0"/>
            </a:br>
            <a:r>
              <a:rPr lang="en-US" sz="1400" b="0" dirty="0" smtClean="0"/>
              <a:t>Pollination does not always ensure the transfer of compatible pollens.</a:t>
            </a:r>
            <a:br>
              <a:rPr lang="en-US" sz="1400" b="0" dirty="0" smtClean="0"/>
            </a:br>
            <a:r>
              <a:rPr lang="en-US" sz="1400" b="0" dirty="0" smtClean="0"/>
              <a:t>● Hence, the pistil has the ability to </a:t>
            </a:r>
            <a:r>
              <a:rPr lang="en-US" sz="1400" b="0" dirty="0" err="1" smtClean="0"/>
              <a:t>recognise</a:t>
            </a:r>
            <a:r>
              <a:rPr lang="en-US" sz="1400" b="0" dirty="0" smtClean="0"/>
              <a:t> the right type of pollen to promote post- pollination events.</a:t>
            </a:r>
            <a:br>
              <a:rPr lang="en-US" sz="1400" b="0" dirty="0" smtClean="0"/>
            </a:br>
            <a:r>
              <a:rPr lang="en-US" sz="1400" b="0" dirty="0" smtClean="0"/>
              <a:t>● </a:t>
            </a:r>
            <a:r>
              <a:rPr lang="en-US" sz="1400" b="0" u="sng" dirty="0" smtClean="0"/>
              <a:t>If the pollen is of the wrong type, the pistil prevents pollen germination.</a:t>
            </a:r>
            <a:r>
              <a:rPr lang="en-US" sz="1400" b="0" dirty="0" smtClean="0"/>
              <a:t/>
            </a:r>
            <a:br>
              <a:rPr lang="en-US" sz="1400" b="0" dirty="0" smtClean="0"/>
            </a:br>
            <a:r>
              <a:rPr lang="en-US" sz="1400" b="0" dirty="0" smtClean="0"/>
              <a:t>● This interaction is mediated by </a:t>
            </a:r>
            <a:r>
              <a:rPr lang="en-US" sz="1400" b="0" u="sng" dirty="0" smtClean="0"/>
              <a:t>chemical components of the pollen and the pistil</a:t>
            </a:r>
            <a:r>
              <a:rPr lang="en-US" sz="1400" b="0" dirty="0" smtClean="0"/>
              <a:t>.</a:t>
            </a:r>
            <a:br>
              <a:rPr lang="en-US" sz="1400" b="0" dirty="0" smtClean="0"/>
            </a:br>
            <a:r>
              <a:rPr lang="en-US" sz="1400" b="0" dirty="0" smtClean="0"/>
              <a:t>● </a:t>
            </a:r>
            <a:r>
              <a:rPr lang="en-US" sz="1400" b="0" u="sng" dirty="0" smtClean="0"/>
              <a:t>Pollen−pistil interaction is a dynamic process involving pollen recognition, followed by promotion or inhibition of the pollen.</a:t>
            </a:r>
            <a:r>
              <a:rPr lang="en-US" sz="1400" b="0" dirty="0" smtClean="0"/>
              <a:t/>
            </a:r>
            <a:br>
              <a:rPr lang="en-US" sz="1400" b="0" dirty="0" smtClean="0"/>
            </a:br>
            <a:r>
              <a:rPr lang="en-US" sz="1400" b="0" dirty="0" smtClean="0"/>
              <a:t>● The pollen tube reaches the ovary and enters the ovule through the </a:t>
            </a:r>
            <a:r>
              <a:rPr lang="en-US" sz="1400" b="0" dirty="0" err="1" smtClean="0"/>
              <a:t>micropyle</a:t>
            </a:r>
            <a:r>
              <a:rPr lang="en-US" sz="1400" b="0" dirty="0" smtClean="0"/>
              <a:t>. Then, through the </a:t>
            </a:r>
            <a:r>
              <a:rPr lang="en-US" sz="1400" b="0" u="sng" dirty="0" err="1" smtClean="0"/>
              <a:t>filiform</a:t>
            </a:r>
            <a:r>
              <a:rPr lang="en-US" sz="1400" b="0" u="sng" dirty="0" smtClean="0"/>
              <a:t> apparatus, it reaches </a:t>
            </a:r>
            <a:r>
              <a:rPr lang="en-US" sz="1400" b="0" u="sng" dirty="0" err="1" smtClean="0"/>
              <a:t>synergids</a:t>
            </a:r>
            <a:r>
              <a:rPr lang="en-US" sz="1400" b="0" u="sng" dirty="0" smtClean="0"/>
              <a:t>. </a:t>
            </a:r>
            <a:br>
              <a:rPr lang="en-US" sz="1400" b="0" u="sng" dirty="0" smtClean="0"/>
            </a:br>
            <a:r>
              <a:rPr lang="en-US" sz="1400" b="0" u="sng" dirty="0" smtClean="0"/>
              <a:t>In this way, the pollen tube grows.</a:t>
            </a:r>
            <a:r>
              <a:rPr lang="en-US" sz="1400" b="0" dirty="0" smtClean="0"/>
              <a:t> Pollen tube, after reaching</a:t>
            </a:r>
            <a:br>
              <a:rPr lang="en-US" sz="1400" b="0" dirty="0" smtClean="0"/>
            </a:br>
            <a:r>
              <a:rPr lang="en-US" sz="1400" b="0" dirty="0" smtClean="0"/>
              <a:t>the ovary, </a:t>
            </a:r>
            <a:r>
              <a:rPr lang="en-US" sz="1400" b="0" u="sng" dirty="0" smtClean="0"/>
              <a:t>enters the ovule through the </a:t>
            </a:r>
            <a:r>
              <a:rPr lang="en-US" sz="1400" b="0" u="sng" dirty="0" err="1" smtClean="0"/>
              <a:t>micropyle</a:t>
            </a:r>
            <a:r>
              <a:rPr lang="en-US" sz="1400" b="0" u="sng" dirty="0" smtClean="0"/>
              <a:t> and then enters one of</a:t>
            </a:r>
            <a:br>
              <a:rPr lang="en-US" sz="1400" b="0" u="sng" dirty="0" smtClean="0"/>
            </a:br>
            <a:r>
              <a:rPr lang="en-US" sz="1400" b="0" u="sng" dirty="0" smtClean="0"/>
              <a:t>the </a:t>
            </a:r>
            <a:r>
              <a:rPr lang="en-US" sz="1400" b="0" u="sng" dirty="0" err="1" smtClean="0"/>
              <a:t>synergids</a:t>
            </a:r>
            <a:r>
              <a:rPr lang="en-US" sz="1400" b="0" u="sng" dirty="0" smtClean="0"/>
              <a:t> through the </a:t>
            </a:r>
            <a:r>
              <a:rPr lang="en-US" sz="1400" b="0" u="sng" dirty="0" err="1" smtClean="0"/>
              <a:t>filiform</a:t>
            </a:r>
            <a:r>
              <a:rPr lang="en-US" sz="1400" b="0" u="sng" dirty="0" smtClean="0"/>
              <a:t> apparatus</a:t>
            </a:r>
            <a:r>
              <a:rPr lang="en-US" sz="1400" b="0" dirty="0" smtClean="0"/>
              <a:t/>
            </a:r>
            <a:br>
              <a:rPr lang="en-US" sz="1400" b="0" dirty="0" smtClean="0"/>
            </a:br>
            <a:r>
              <a:rPr lang="en-US" sz="1400" dirty="0" smtClean="0"/>
              <a:t>All these events–from pollen deposition on the stigma until pollen</a:t>
            </a:r>
            <a:br>
              <a:rPr lang="en-US" sz="1400" dirty="0" smtClean="0"/>
            </a:br>
            <a:r>
              <a:rPr lang="en-US" sz="1400" dirty="0" smtClean="0"/>
              <a:t> tubes enter the ovule–</a:t>
            </a:r>
            <a:r>
              <a:rPr lang="en-US" sz="1400" dirty="0" err="1" smtClean="0"/>
              <a:t>aretogether</a:t>
            </a:r>
            <a:r>
              <a:rPr lang="en-US" sz="1400" dirty="0" smtClean="0"/>
              <a:t> referred to as pollen-pistil interaction.</a:t>
            </a:r>
            <a:endParaRPr lang="en-US" sz="14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sp>
        <p:nvSpPr>
          <p:cNvPr id="4" name="Rectangle 3"/>
          <p:cNvSpPr/>
          <p:nvPr/>
        </p:nvSpPr>
        <p:spPr>
          <a:xfrm>
            <a:off x="3124206" y="209553"/>
            <a:ext cx="2270173" cy="307777"/>
          </a:xfrm>
          <a:prstGeom prst="rect">
            <a:avLst/>
          </a:prstGeom>
        </p:spPr>
        <p:txBody>
          <a:bodyPr wrap="none">
            <a:spAutoFit/>
          </a:bodyPr>
          <a:lstStyle/>
          <a:p>
            <a:r>
              <a:rPr lang="en-US" b="1" dirty="0" smtClean="0"/>
              <a:t>Pollen-pistil Interaction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640800" cy="498900"/>
          </a:xfrm>
        </p:spPr>
        <p:txBody>
          <a:bodyPr/>
          <a:lstStyle/>
          <a:p>
            <a:r>
              <a:rPr lang="en-US" dirty="0" smtClean="0"/>
              <a:t>Artificial </a:t>
            </a:r>
            <a:r>
              <a:rPr lang="en-US" dirty="0" err="1" smtClean="0"/>
              <a:t>hybridisation</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28</a:t>
            </a:fld>
            <a:endParaRPr lang="en"/>
          </a:p>
        </p:txBody>
      </p:sp>
      <p:sp>
        <p:nvSpPr>
          <p:cNvPr id="4" name="Rectangle 3"/>
          <p:cNvSpPr/>
          <p:nvPr/>
        </p:nvSpPr>
        <p:spPr>
          <a:xfrm>
            <a:off x="762000" y="742952"/>
            <a:ext cx="7467600" cy="2462213"/>
          </a:xfrm>
          <a:prstGeom prst="rect">
            <a:avLst/>
          </a:prstGeom>
        </p:spPr>
        <p:txBody>
          <a:bodyPr wrap="square">
            <a:spAutoFit/>
          </a:bodyPr>
          <a:lstStyle/>
          <a:p>
            <a:pPr>
              <a:buFont typeface="Wingdings" pitchFamily="2" charset="2"/>
              <a:buChar char="§"/>
            </a:pPr>
            <a:r>
              <a:rPr lang="en-US" b="1" dirty="0" smtClean="0"/>
              <a:t>Artificial </a:t>
            </a:r>
            <a:r>
              <a:rPr lang="en-US" b="1" dirty="0" err="1" smtClean="0"/>
              <a:t>hybridisation</a:t>
            </a:r>
            <a:r>
              <a:rPr lang="en-US" b="1" dirty="0" smtClean="0"/>
              <a:t> is one of the major approaches of crop </a:t>
            </a:r>
            <a:r>
              <a:rPr lang="en-US" dirty="0" smtClean="0"/>
              <a:t>improvement </a:t>
            </a:r>
            <a:r>
              <a:rPr lang="en-US" dirty="0" err="1" smtClean="0"/>
              <a:t>programme</a:t>
            </a:r>
            <a:r>
              <a:rPr lang="en-US" dirty="0" smtClean="0"/>
              <a:t>.</a:t>
            </a:r>
          </a:p>
          <a:p>
            <a:pPr>
              <a:buFont typeface="Wingdings" pitchFamily="2" charset="2"/>
              <a:buChar char="§"/>
            </a:pPr>
            <a:r>
              <a:rPr lang="en-US" dirty="0" smtClean="0"/>
              <a:t>In this method, it is essential to ensure that the right kinds of pollen grains are used, and the stigma is protected from unwanted pollen grains. It is achieved by:</a:t>
            </a:r>
          </a:p>
          <a:p>
            <a:pPr>
              <a:buFont typeface="Wingdings" pitchFamily="2" charset="2"/>
              <a:buChar char="§"/>
            </a:pPr>
            <a:r>
              <a:rPr lang="en-US" dirty="0" smtClean="0"/>
              <a:t> </a:t>
            </a:r>
            <a:r>
              <a:rPr lang="en-US" b="1" dirty="0" smtClean="0"/>
              <a:t>Emasculation- </a:t>
            </a:r>
            <a:r>
              <a:rPr lang="en-US" dirty="0" smtClean="0"/>
              <a:t>If the female parent bears </a:t>
            </a:r>
            <a:r>
              <a:rPr lang="en-US" b="1" dirty="0" smtClean="0"/>
              <a:t>bisexual flowers</a:t>
            </a:r>
            <a:r>
              <a:rPr lang="en-US" dirty="0" smtClean="0"/>
              <a:t>, removal of anthers from</a:t>
            </a:r>
          </a:p>
          <a:p>
            <a:r>
              <a:rPr lang="en-US" dirty="0" smtClean="0"/>
              <a:t>the flower bud before the anther dehisces using a pair of forceps is necessary.</a:t>
            </a:r>
            <a:r>
              <a:rPr lang="en-US" b="1" dirty="0" smtClean="0"/>
              <a:t>. </a:t>
            </a:r>
          </a:p>
          <a:p>
            <a:pPr>
              <a:buFont typeface="Wingdings" pitchFamily="2" charset="2"/>
              <a:buChar char="§"/>
            </a:pPr>
            <a:r>
              <a:rPr lang="en-US" b="1" dirty="0" smtClean="0"/>
              <a:t>Bagging- Emasculated flowers </a:t>
            </a:r>
            <a:r>
              <a:rPr lang="en-US" dirty="0" smtClean="0"/>
              <a:t>have to be covered with a bag of suitable size, generally made up of </a:t>
            </a:r>
            <a:r>
              <a:rPr lang="en-US" u="sng" dirty="0" smtClean="0"/>
              <a:t>butter paper, to prevent contamination of its stigma with unwanted pollen</a:t>
            </a:r>
            <a:r>
              <a:rPr lang="en-US" dirty="0" smtClean="0"/>
              <a:t>.</a:t>
            </a:r>
            <a:endParaRPr lang="en-US" b="1" dirty="0" smtClean="0"/>
          </a:p>
          <a:p>
            <a:pPr>
              <a:buFont typeface="Wingdings" pitchFamily="2" charset="2"/>
              <a:buChar char="§"/>
            </a:pPr>
            <a:r>
              <a:rPr lang="en-US" b="1" dirty="0" smtClean="0"/>
              <a:t> When the stigma of bagged flower attains </a:t>
            </a:r>
            <a:r>
              <a:rPr lang="en-US" dirty="0" smtClean="0"/>
              <a:t>receptivity, mature pollen grains collected from anthers of the male parent are dusted on the stigma, and the flowers </a:t>
            </a:r>
            <a:r>
              <a:rPr lang="en-US" u="sng" dirty="0" smtClean="0"/>
              <a:t>are </a:t>
            </a:r>
            <a:r>
              <a:rPr lang="en-US" u="sng" dirty="0" err="1" smtClean="0"/>
              <a:t>rebagged</a:t>
            </a:r>
            <a:r>
              <a:rPr lang="en-US" dirty="0" smtClean="0"/>
              <a:t>, and the fruits allowed to develop.</a:t>
            </a:r>
            <a:endParaRPr lang="en-US" dirty="0"/>
          </a:p>
        </p:txBody>
      </p:sp>
      <p:pic>
        <p:nvPicPr>
          <p:cNvPr id="5" name="Content Placeholder 5" descr="emasculation.jpg"/>
          <p:cNvPicPr>
            <a:picLocks noChangeAspect="1"/>
          </p:cNvPicPr>
          <p:nvPr/>
        </p:nvPicPr>
        <p:blipFill>
          <a:blip r:embed="rId2"/>
          <a:stretch>
            <a:fillRect/>
          </a:stretch>
        </p:blipFill>
        <p:spPr>
          <a:xfrm>
            <a:off x="762000" y="3181350"/>
            <a:ext cx="3505200" cy="1962150"/>
          </a:xfrm>
          <a:prstGeom prst="rect">
            <a:avLst/>
          </a:prstGeom>
        </p:spPr>
      </p:pic>
      <p:pic>
        <p:nvPicPr>
          <p:cNvPr id="6" name="Picture 2" descr="C:\Users\OM\Desktop\220px-Bagged_rice_panicles.JPG"/>
          <p:cNvPicPr>
            <a:picLocks noChangeAspect="1" noChangeArrowheads="1"/>
          </p:cNvPicPr>
          <p:nvPr/>
        </p:nvPicPr>
        <p:blipFill>
          <a:blip r:embed="rId3"/>
          <a:srcRect/>
          <a:stretch>
            <a:fillRect/>
          </a:stretch>
        </p:blipFill>
        <p:spPr bwMode="auto">
          <a:xfrm>
            <a:off x="4648200" y="3181350"/>
            <a:ext cx="2895600" cy="1752600"/>
          </a:xfrm>
          <a:prstGeom prst="rect">
            <a:avLst/>
          </a:prstGeom>
          <a:noFill/>
        </p:spPr>
      </p:pic>
      <p:sp>
        <p:nvSpPr>
          <p:cNvPr id="7" name="Rectangle 6"/>
          <p:cNvSpPr/>
          <p:nvPr/>
        </p:nvSpPr>
        <p:spPr>
          <a:xfrm>
            <a:off x="1295400" y="4835726"/>
            <a:ext cx="1348446" cy="307777"/>
          </a:xfrm>
          <a:prstGeom prst="rect">
            <a:avLst/>
          </a:prstGeom>
        </p:spPr>
        <p:txBody>
          <a:bodyPr wrap="none">
            <a:spAutoFit/>
          </a:bodyPr>
          <a:lstStyle/>
          <a:p>
            <a:r>
              <a:rPr lang="en-US" b="1" dirty="0" smtClean="0"/>
              <a:t>Emasculation</a:t>
            </a:r>
            <a:endParaRPr lang="en-US" dirty="0"/>
          </a:p>
        </p:txBody>
      </p:sp>
      <p:sp>
        <p:nvSpPr>
          <p:cNvPr id="8" name="Rectangle 7"/>
          <p:cNvSpPr/>
          <p:nvPr/>
        </p:nvSpPr>
        <p:spPr>
          <a:xfrm>
            <a:off x="5334006" y="4854776"/>
            <a:ext cx="899605" cy="307777"/>
          </a:xfrm>
          <a:prstGeom prst="rect">
            <a:avLst/>
          </a:prstGeom>
        </p:spPr>
        <p:txBody>
          <a:bodyPr wrap="none">
            <a:spAutoFit/>
          </a:bodyPr>
          <a:lstStyle/>
          <a:p>
            <a:r>
              <a:rPr lang="en-US" b="1" dirty="0" smtClean="0"/>
              <a:t>Bagging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29</a:t>
            </a:fld>
            <a:endParaRPr lang="en"/>
          </a:p>
        </p:txBody>
      </p:sp>
      <p:sp>
        <p:nvSpPr>
          <p:cNvPr id="3" name="Rectangle 2"/>
          <p:cNvSpPr/>
          <p:nvPr/>
        </p:nvSpPr>
        <p:spPr>
          <a:xfrm>
            <a:off x="762000" y="1599786"/>
            <a:ext cx="7391400" cy="2800767"/>
          </a:xfrm>
          <a:prstGeom prst="rect">
            <a:avLst/>
          </a:prstGeom>
        </p:spPr>
        <p:txBody>
          <a:bodyPr wrap="square">
            <a:spAutoFit/>
          </a:bodyPr>
          <a:lstStyle/>
          <a:p>
            <a:r>
              <a:rPr lang="en-US" sz="1600" dirty="0" smtClean="0"/>
              <a:t>● When the pollen grains fall on the stigma, the pollen tube enters one of the </a:t>
            </a:r>
            <a:r>
              <a:rPr lang="en-US" sz="1600" dirty="0" err="1" smtClean="0"/>
              <a:t>synergids</a:t>
            </a:r>
            <a:r>
              <a:rPr lang="en-US" sz="1600" dirty="0" smtClean="0"/>
              <a:t> and releases two male gametes.</a:t>
            </a:r>
          </a:p>
          <a:p>
            <a:r>
              <a:rPr lang="en-US" sz="1600" dirty="0" smtClean="0"/>
              <a:t>● One of the male gametes moves towards the egg cell and fuses with it to complete the </a:t>
            </a:r>
            <a:r>
              <a:rPr lang="en-US" sz="1600" b="1" dirty="0" err="1" smtClean="0"/>
              <a:t>syngamy</a:t>
            </a:r>
            <a:r>
              <a:rPr lang="en-US" sz="1600" b="1" dirty="0" smtClean="0"/>
              <a:t> to form the zygote(2n)</a:t>
            </a:r>
          </a:p>
          <a:p>
            <a:r>
              <a:rPr lang="en-US" sz="1600" dirty="0" smtClean="0"/>
              <a:t>● The other </a:t>
            </a:r>
            <a:r>
              <a:rPr lang="en-US" sz="1600" u="sng" dirty="0" smtClean="0"/>
              <a:t>male gamete fuses with the two polar nuclei and forms triploid </a:t>
            </a:r>
            <a:r>
              <a:rPr lang="en-US" sz="1600" b="1" u="sng" dirty="0" smtClean="0"/>
              <a:t>primary endosperm nucleus (PEN)(3n). This is </a:t>
            </a:r>
            <a:r>
              <a:rPr lang="en-US" sz="1600" u="sng" dirty="0" smtClean="0"/>
              <a:t>termed as </a:t>
            </a:r>
            <a:r>
              <a:rPr lang="en-US" sz="1600" b="1" u="sng" dirty="0" smtClean="0"/>
              <a:t>triple fusion.</a:t>
            </a:r>
          </a:p>
          <a:p>
            <a:r>
              <a:rPr lang="en-US" sz="1600" dirty="0" smtClean="0"/>
              <a:t>● Since two kinds of fusion—</a:t>
            </a:r>
            <a:r>
              <a:rPr lang="en-US" sz="1600" dirty="0" err="1" smtClean="0"/>
              <a:t>syngamy</a:t>
            </a:r>
            <a:r>
              <a:rPr lang="en-US" sz="1600" dirty="0" smtClean="0"/>
              <a:t> and triple fusion—take place, the process is known as double </a:t>
            </a:r>
            <a:r>
              <a:rPr lang="en-US" sz="1600" dirty="0" err="1" smtClean="0"/>
              <a:t>fertilisation</a:t>
            </a:r>
            <a:r>
              <a:rPr lang="en-US" sz="1600" dirty="0" smtClean="0"/>
              <a:t>, and is characteristic of flowering plants.</a:t>
            </a:r>
          </a:p>
          <a:p>
            <a:r>
              <a:rPr lang="en-US" sz="1600" dirty="0" smtClean="0"/>
              <a:t>● After triple fusion, </a:t>
            </a:r>
            <a:r>
              <a:rPr lang="en-US" sz="1600" u="sng" dirty="0" smtClean="0"/>
              <a:t>the central cell becomes the primary endosperm cell (PEC). </a:t>
            </a:r>
            <a:r>
              <a:rPr lang="en-US" sz="1600" dirty="0" smtClean="0"/>
              <a:t>The primary endosperm nucleus gives rise to the endosperm, </a:t>
            </a:r>
            <a:r>
              <a:rPr lang="en-US" sz="1600" u="sng" dirty="0" smtClean="0"/>
              <a:t>while the zygote develops into the embryo</a:t>
            </a:r>
            <a:endParaRPr lang="en-US" sz="1600" u="sng" dirty="0"/>
          </a:p>
        </p:txBody>
      </p:sp>
      <p:sp>
        <p:nvSpPr>
          <p:cNvPr id="4" name="Rectangle 3"/>
          <p:cNvSpPr/>
          <p:nvPr/>
        </p:nvSpPr>
        <p:spPr>
          <a:xfrm>
            <a:off x="3352800" y="895350"/>
            <a:ext cx="2576346" cy="400110"/>
          </a:xfrm>
          <a:prstGeom prst="rect">
            <a:avLst/>
          </a:prstGeom>
        </p:spPr>
        <p:txBody>
          <a:bodyPr wrap="none">
            <a:spAutoFit/>
          </a:bodyPr>
          <a:lstStyle/>
          <a:p>
            <a:r>
              <a:rPr lang="en-US" sz="2000" b="1" dirty="0" smtClean="0">
                <a:solidFill>
                  <a:schemeClr val="accent3">
                    <a:lumMod val="75000"/>
                  </a:schemeClr>
                </a:solidFill>
              </a:rPr>
              <a:t>Double </a:t>
            </a:r>
            <a:r>
              <a:rPr lang="en-US" sz="2000" b="1" dirty="0" err="1" smtClean="0">
                <a:solidFill>
                  <a:schemeClr val="accent3">
                    <a:lumMod val="75000"/>
                  </a:schemeClr>
                </a:solidFill>
              </a:rPr>
              <a:t>Fertilisation</a:t>
            </a:r>
            <a:endParaRPr lang="en-US" sz="2000" b="1" dirty="0" smtClean="0">
              <a:solidFill>
                <a:schemeClr val="accent3">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a:t>
            </a:fld>
            <a:endParaRPr lang="en"/>
          </a:p>
        </p:txBody>
      </p:sp>
      <p:sp>
        <p:nvSpPr>
          <p:cNvPr id="3" name="TextBox 2"/>
          <p:cNvSpPr txBox="1"/>
          <p:nvPr/>
        </p:nvSpPr>
        <p:spPr>
          <a:xfrm>
            <a:off x="2438400" y="895350"/>
            <a:ext cx="6400800" cy="369332"/>
          </a:xfrm>
          <a:prstGeom prst="rect">
            <a:avLst/>
          </a:prstGeom>
          <a:noFill/>
        </p:spPr>
        <p:txBody>
          <a:bodyPr wrap="square" rtlCol="0">
            <a:spAutoFit/>
          </a:bodyPr>
          <a:lstStyle/>
          <a:p>
            <a:r>
              <a:rPr lang="en-US" sz="1800" dirty="0" smtClean="0">
                <a:solidFill>
                  <a:srgbClr val="FF0000"/>
                </a:solidFill>
                <a:latin typeface="Arial" pitchFamily="34" charset="0"/>
                <a:cs typeface="Arial" pitchFamily="34" charset="0"/>
              </a:rPr>
              <a:t>FLOWER, A FASCINATING ORGAN OF ANGIOSPERMS</a:t>
            </a:r>
            <a:endParaRPr lang="en-US" sz="1800" dirty="0">
              <a:solidFill>
                <a:srgbClr val="FF0000"/>
              </a:solidFill>
              <a:latin typeface="Arial" pitchFamily="34" charset="0"/>
              <a:cs typeface="Arial" pitchFamily="34" charset="0"/>
            </a:endParaRPr>
          </a:p>
        </p:txBody>
      </p:sp>
      <p:pic>
        <p:nvPicPr>
          <p:cNvPr id="4" name="Picture 8" descr="flower-parts-pt"/>
          <p:cNvPicPr>
            <a:picLocks noChangeAspect="1" noChangeArrowheads="1"/>
          </p:cNvPicPr>
          <p:nvPr/>
        </p:nvPicPr>
        <p:blipFill>
          <a:blip r:embed="rId2"/>
          <a:srcRect/>
          <a:stretch>
            <a:fillRect/>
          </a:stretch>
        </p:blipFill>
        <p:spPr bwMode="auto">
          <a:xfrm>
            <a:off x="2590800" y="1352550"/>
            <a:ext cx="3962400" cy="2257474"/>
          </a:xfrm>
          <a:prstGeom prst="rect">
            <a:avLst/>
          </a:prstGeom>
          <a:noFill/>
          <a:ln w="9525">
            <a:noFill/>
            <a:miter lim="800000"/>
            <a:headEnd/>
            <a:tailEnd/>
          </a:ln>
        </p:spPr>
      </p:pic>
      <p:sp>
        <p:nvSpPr>
          <p:cNvPr id="5" name="Text Box 9"/>
          <p:cNvSpPr txBox="1">
            <a:spLocks noChangeArrowheads="1"/>
          </p:cNvSpPr>
          <p:nvPr/>
        </p:nvSpPr>
        <p:spPr bwMode="auto">
          <a:xfrm>
            <a:off x="685800" y="1766322"/>
            <a:ext cx="1676400" cy="846386"/>
          </a:xfrm>
          <a:prstGeom prst="rect">
            <a:avLst/>
          </a:prstGeom>
          <a:noFill/>
          <a:ln w="9525">
            <a:noFill/>
            <a:miter lim="800000"/>
            <a:headEnd/>
            <a:tailEnd/>
          </a:ln>
        </p:spPr>
        <p:txBody>
          <a:bodyPr wrap="square">
            <a:spAutoFit/>
          </a:bodyPr>
          <a:lstStyle/>
          <a:p>
            <a:pPr>
              <a:spcBef>
                <a:spcPct val="20000"/>
              </a:spcBef>
            </a:pPr>
            <a:r>
              <a:rPr lang="en-US" u="sng" dirty="0">
                <a:solidFill>
                  <a:srgbClr val="CC0099"/>
                </a:solidFill>
              </a:rPr>
              <a:t>Female reproductive organ</a:t>
            </a:r>
          </a:p>
          <a:p>
            <a:pPr>
              <a:spcBef>
                <a:spcPct val="50000"/>
              </a:spcBef>
            </a:pPr>
            <a:endParaRPr lang="en-US" dirty="0">
              <a:solidFill>
                <a:srgbClr val="CC0099"/>
              </a:solidFill>
            </a:endParaRPr>
          </a:p>
        </p:txBody>
      </p:sp>
      <p:sp>
        <p:nvSpPr>
          <p:cNvPr id="6" name="Text Box 10"/>
          <p:cNvSpPr txBox="1">
            <a:spLocks noChangeArrowheads="1"/>
          </p:cNvSpPr>
          <p:nvPr/>
        </p:nvSpPr>
        <p:spPr bwMode="auto">
          <a:xfrm>
            <a:off x="6858000" y="1504950"/>
            <a:ext cx="1600200" cy="846386"/>
          </a:xfrm>
          <a:prstGeom prst="rect">
            <a:avLst/>
          </a:prstGeom>
          <a:noFill/>
          <a:ln w="9525">
            <a:noFill/>
            <a:miter lim="800000"/>
            <a:headEnd/>
            <a:tailEnd/>
          </a:ln>
        </p:spPr>
        <p:txBody>
          <a:bodyPr wrap="square">
            <a:spAutoFit/>
          </a:bodyPr>
          <a:lstStyle/>
          <a:p>
            <a:pPr>
              <a:spcBef>
                <a:spcPct val="20000"/>
              </a:spcBef>
            </a:pPr>
            <a:r>
              <a:rPr lang="en-US" u="sng" dirty="0">
                <a:solidFill>
                  <a:schemeClr val="accent3">
                    <a:lumMod val="75000"/>
                  </a:schemeClr>
                </a:solidFill>
              </a:rPr>
              <a:t>Male reproductive organ</a:t>
            </a:r>
          </a:p>
          <a:p>
            <a:pPr>
              <a:spcBef>
                <a:spcPct val="50000"/>
              </a:spcBef>
            </a:pPr>
            <a:endParaRPr lang="en-US" dirty="0">
              <a:solidFill>
                <a:schemeClr val="accent3">
                  <a:lumMod val="75000"/>
                </a:schemeClr>
              </a:solidFill>
            </a:endParaRPr>
          </a:p>
        </p:txBody>
      </p:sp>
      <p:sp>
        <p:nvSpPr>
          <p:cNvPr id="7" name="Rectangle 5"/>
          <p:cNvSpPr txBox="1">
            <a:spLocks noChangeArrowheads="1"/>
          </p:cNvSpPr>
          <p:nvPr/>
        </p:nvSpPr>
        <p:spPr>
          <a:xfrm>
            <a:off x="685800" y="2952752"/>
            <a:ext cx="3200400" cy="1524001"/>
          </a:xfrm>
          <a:prstGeom prst="rect">
            <a:avLst/>
          </a:prstGeom>
        </p:spPr>
        <p:txBody>
          <a:bodyPr>
            <a:normAutofit fontScale="92500" lnSpcReduction="10000"/>
          </a:bodyPr>
          <a:lstStyle/>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1400" b="1" i="0" u="sng" strike="noStrike" kern="0" cap="none" spc="0" normalizeH="0" baseline="0" noProof="0" dirty="0" smtClean="0">
                <a:ln>
                  <a:noFill/>
                </a:ln>
                <a:solidFill>
                  <a:srgbClr val="CC0099"/>
                </a:solidFill>
                <a:effectLst/>
                <a:uLnTx/>
                <a:uFillTx/>
                <a:latin typeface="Arial"/>
                <a:ea typeface="Arial"/>
                <a:cs typeface="Arial"/>
                <a:sym typeface="Arial"/>
              </a:rPr>
              <a:t>Pistil</a:t>
            </a: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sz="1600" b="0" i="0" u="sng" strike="noStrike" kern="0" cap="none" spc="0" normalizeH="0" baseline="0" noProof="0" dirty="0" smtClean="0">
                <a:ln>
                  <a:noFill/>
                </a:ln>
                <a:solidFill>
                  <a:srgbClr val="CC0099"/>
                </a:solidFill>
                <a:effectLst/>
                <a:uLnTx/>
                <a:uFillTx/>
                <a:latin typeface="Arial"/>
                <a:ea typeface="Arial"/>
                <a:cs typeface="Arial"/>
                <a:sym typeface="Arial"/>
              </a:rPr>
              <a:t>*Stigma</a:t>
            </a:r>
            <a:r>
              <a:rPr kumimoji="0" lang="en-US" sz="1600" b="0" i="0" u="none" strike="noStrike" kern="0" cap="none" spc="0" normalizeH="0" baseline="0" noProof="0" dirty="0" smtClean="0">
                <a:ln>
                  <a:noFill/>
                </a:ln>
                <a:solidFill>
                  <a:srgbClr val="CC0099"/>
                </a:solidFill>
                <a:effectLst/>
                <a:uLnTx/>
                <a:uFillTx/>
                <a:latin typeface="Arial"/>
                <a:ea typeface="Arial"/>
                <a:cs typeface="Arial"/>
                <a:sym typeface="Arial"/>
              </a:rPr>
              <a:t> –top of the pistil,</a:t>
            </a: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sz="1600" b="0" i="0" u="none" strike="noStrike" kern="0" cap="none" spc="0" normalizeH="0" baseline="0" noProof="0" dirty="0" smtClean="0">
                <a:ln>
                  <a:noFill/>
                </a:ln>
                <a:solidFill>
                  <a:srgbClr val="CC0099"/>
                </a:solidFill>
                <a:effectLst/>
                <a:uLnTx/>
                <a:uFillTx/>
                <a:latin typeface="Arial"/>
                <a:ea typeface="Arial"/>
                <a:cs typeface="Arial"/>
                <a:sym typeface="Arial"/>
              </a:rPr>
              <a:t>Sticky surface for pollen to stick to</a:t>
            </a: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sz="1600" b="0" i="0" u="sng" strike="noStrike" kern="0" cap="none" spc="0" normalizeH="0" baseline="0" noProof="0" dirty="0" smtClean="0">
                <a:ln>
                  <a:noFill/>
                </a:ln>
                <a:solidFill>
                  <a:srgbClr val="CC0099"/>
                </a:solidFill>
                <a:effectLst/>
                <a:uLnTx/>
                <a:uFillTx/>
                <a:latin typeface="Arial"/>
                <a:ea typeface="Arial"/>
                <a:cs typeface="Arial"/>
                <a:sym typeface="Arial"/>
              </a:rPr>
              <a:t>*Style</a:t>
            </a:r>
            <a:r>
              <a:rPr kumimoji="0" lang="en-US" sz="1600" b="0" i="0" u="none" strike="noStrike" kern="0" cap="none" spc="0" normalizeH="0" baseline="0" noProof="0" dirty="0" smtClean="0">
                <a:ln>
                  <a:noFill/>
                </a:ln>
                <a:solidFill>
                  <a:srgbClr val="CC0099"/>
                </a:solidFill>
                <a:effectLst/>
                <a:uLnTx/>
                <a:uFillTx/>
                <a:latin typeface="Arial"/>
                <a:ea typeface="Arial"/>
                <a:cs typeface="Arial"/>
                <a:sym typeface="Arial"/>
              </a:rPr>
              <a:t> – connects the stigma to the ovary</a:t>
            </a: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sz="1600" b="0" i="0" u="sng" strike="noStrike" kern="0" cap="none" spc="0" normalizeH="0" baseline="0" noProof="0" dirty="0" smtClean="0">
                <a:ln>
                  <a:noFill/>
                </a:ln>
                <a:solidFill>
                  <a:srgbClr val="CC0099"/>
                </a:solidFill>
                <a:effectLst/>
                <a:uLnTx/>
                <a:uFillTx/>
                <a:latin typeface="Arial"/>
                <a:ea typeface="Arial"/>
                <a:cs typeface="Arial"/>
                <a:sym typeface="Arial"/>
              </a:rPr>
              <a:t>*Ovary</a:t>
            </a:r>
            <a:r>
              <a:rPr kumimoji="0" lang="en-US" sz="1600" b="0" i="0" u="none" strike="noStrike" kern="0" cap="none" spc="0" normalizeH="0" baseline="0" noProof="0" dirty="0" smtClean="0">
                <a:ln>
                  <a:noFill/>
                </a:ln>
                <a:solidFill>
                  <a:srgbClr val="CC0099"/>
                </a:solidFill>
                <a:effectLst/>
                <a:uLnTx/>
                <a:uFillTx/>
                <a:latin typeface="Arial"/>
                <a:ea typeface="Arial"/>
                <a:cs typeface="Arial"/>
                <a:sym typeface="Arial"/>
              </a:rPr>
              <a:t> –contains ovules</a:t>
            </a: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sz="1600" b="0" i="0" u="none" strike="noStrike" kern="0" cap="none" spc="0" normalizeH="0" baseline="0" noProof="0" dirty="0" smtClean="0">
                <a:ln>
                  <a:noFill/>
                </a:ln>
                <a:solidFill>
                  <a:srgbClr val="CC0099"/>
                </a:solidFill>
                <a:effectLst/>
                <a:uLnTx/>
                <a:uFillTx/>
                <a:latin typeface="Arial"/>
                <a:ea typeface="Arial"/>
                <a:cs typeface="Arial"/>
                <a:sym typeface="Arial"/>
              </a:rPr>
              <a:t>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smtClean="0">
              <a:ln>
                <a:noFill/>
              </a:ln>
              <a:solidFill>
                <a:srgbClr val="CC0099"/>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p:txBody>
      </p:sp>
      <p:sp>
        <p:nvSpPr>
          <p:cNvPr id="8" name="Rectangle 6"/>
          <p:cNvSpPr txBox="1">
            <a:spLocks noChangeArrowheads="1"/>
          </p:cNvSpPr>
          <p:nvPr/>
        </p:nvSpPr>
        <p:spPr>
          <a:xfrm>
            <a:off x="6172200" y="2343153"/>
            <a:ext cx="2362200" cy="1752601"/>
          </a:xfrm>
          <a:prstGeom prst="rect">
            <a:avLst/>
          </a:prstGeom>
        </p:spPr>
        <p:txBody>
          <a:bodyPr/>
          <a:lstStyle/>
          <a:p>
            <a:pPr marL="0" marR="0" lvl="0" indent="0" algn="ctr" defTabSz="914400" rtl="0" eaLnBrk="1" fontAlgn="auto" latinLnBrk="0" hangingPunct="1">
              <a:lnSpc>
                <a:spcPct val="90000"/>
              </a:lnSpc>
              <a:spcBef>
                <a:spcPts val="0"/>
              </a:spcBef>
              <a:spcAft>
                <a:spcPts val="0"/>
              </a:spcAft>
              <a:buClr>
                <a:srgbClr val="000000"/>
              </a:buClr>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b="1" i="0" u="sng" strike="noStrike" kern="0" cap="none" spc="0" normalizeH="0" baseline="0" noProof="0" dirty="0" smtClean="0">
                <a:ln>
                  <a:noFill/>
                </a:ln>
                <a:solidFill>
                  <a:srgbClr val="C00000"/>
                </a:solidFill>
                <a:effectLst/>
                <a:uLnTx/>
                <a:uFillTx/>
                <a:latin typeface="Arial"/>
                <a:ea typeface="Arial"/>
                <a:cs typeface="Arial"/>
                <a:sym typeface="Arial"/>
              </a:rPr>
              <a:t>Stamen</a:t>
            </a: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b="0" i="0" u="sng" strike="noStrike" kern="0" cap="none" spc="0" normalizeH="0" baseline="0" noProof="0" dirty="0" smtClean="0">
                <a:ln>
                  <a:noFill/>
                </a:ln>
                <a:solidFill>
                  <a:srgbClr val="C00000"/>
                </a:solidFill>
                <a:effectLst/>
                <a:uLnTx/>
                <a:uFillTx/>
                <a:latin typeface="Arial"/>
                <a:ea typeface="Arial"/>
                <a:cs typeface="Arial"/>
                <a:sym typeface="Arial"/>
              </a:rPr>
              <a:t>*Anther </a:t>
            </a:r>
            <a:r>
              <a:rPr kumimoji="0" lang="en-US" b="0" i="0" u="none" strike="noStrike" kern="0" cap="none" spc="0" normalizeH="0" baseline="0" noProof="0" dirty="0" smtClean="0">
                <a:ln>
                  <a:noFill/>
                </a:ln>
                <a:solidFill>
                  <a:srgbClr val="C00000"/>
                </a:solidFill>
                <a:effectLst/>
                <a:uLnTx/>
                <a:uFillTx/>
                <a:latin typeface="Arial"/>
                <a:ea typeface="Arial"/>
                <a:cs typeface="Arial"/>
                <a:sym typeface="Arial"/>
              </a:rPr>
              <a:t>– produces sperm nuclei by meiosis. Sperm nuclei are enclosed by </a:t>
            </a:r>
            <a:r>
              <a:rPr kumimoji="0" lang="en-US" b="0" i="0" u="sng" strike="noStrike" kern="0" cap="none" spc="0" normalizeH="0" baseline="0" noProof="0" dirty="0" smtClean="0">
                <a:ln>
                  <a:noFill/>
                </a:ln>
                <a:solidFill>
                  <a:srgbClr val="C00000"/>
                </a:solidFill>
                <a:effectLst/>
                <a:uLnTx/>
                <a:uFillTx/>
                <a:latin typeface="Arial"/>
                <a:ea typeface="Arial"/>
                <a:cs typeface="Arial"/>
                <a:sym typeface="Arial"/>
              </a:rPr>
              <a:t>pollen grains.</a:t>
            </a:r>
            <a:endParaRPr kumimoji="0" lang="en-US" b="0" i="0" u="none" strike="noStrike" kern="0" cap="none" spc="0" normalizeH="0" baseline="0" noProof="0" dirty="0" smtClean="0">
              <a:ln>
                <a:noFill/>
              </a:ln>
              <a:solidFill>
                <a:srgbClr val="C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Tx/>
              <a:buNone/>
              <a:tabLst/>
              <a:defRPr/>
            </a:pPr>
            <a:r>
              <a:rPr kumimoji="0" lang="en-US" b="0" i="0" u="none" strike="noStrike" kern="0" cap="none" spc="0" normalizeH="0" baseline="0" noProof="0" dirty="0" smtClean="0">
                <a:ln>
                  <a:noFill/>
                </a:ln>
                <a:solidFill>
                  <a:srgbClr val="C00000"/>
                </a:solidFill>
                <a:effectLst/>
                <a:uLnTx/>
                <a:uFillTx/>
                <a:latin typeface="Arial"/>
                <a:ea typeface="Arial"/>
                <a:cs typeface="Arial"/>
                <a:sym typeface="Arial"/>
              </a:rPr>
              <a:t>*</a:t>
            </a:r>
            <a:r>
              <a:rPr kumimoji="0" lang="en-US" b="0" i="0" u="sng" strike="noStrike" kern="0" cap="none" spc="0" normalizeH="0" baseline="0" noProof="0" dirty="0" smtClean="0">
                <a:ln>
                  <a:noFill/>
                </a:ln>
                <a:solidFill>
                  <a:srgbClr val="C00000"/>
                </a:solidFill>
                <a:effectLst/>
                <a:uLnTx/>
                <a:uFillTx/>
                <a:latin typeface="Arial"/>
                <a:ea typeface="Arial"/>
                <a:cs typeface="Arial"/>
                <a:sym typeface="Arial"/>
              </a:rPr>
              <a:t>Filament</a:t>
            </a:r>
            <a:r>
              <a:rPr kumimoji="0" lang="en-US" b="0" i="0" u="none" strike="noStrike" kern="0" cap="none" spc="0" normalizeH="0" baseline="0" noProof="0" dirty="0" smtClean="0">
                <a:ln>
                  <a:noFill/>
                </a:ln>
                <a:solidFill>
                  <a:srgbClr val="C00000"/>
                </a:solidFill>
                <a:effectLst/>
                <a:uLnTx/>
                <a:uFillTx/>
                <a:latin typeface="Arial"/>
                <a:ea typeface="Arial"/>
                <a:cs typeface="Arial"/>
                <a:sym typeface="Arial"/>
              </a:rPr>
              <a:t> – holds the anther up</a:t>
            </a:r>
            <a:endParaRPr kumimoji="0" lang="en-US" b="0" i="0" u="sng" strike="noStrike" kern="0" cap="none" spc="0" normalizeH="0" baseline="0" noProof="0" dirty="0" smtClean="0">
              <a:ln>
                <a:noFill/>
              </a:ln>
              <a:solidFill>
                <a:srgbClr val="C00000"/>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30</a:t>
            </a:fld>
            <a:endParaRPr lang="en"/>
          </a:p>
        </p:txBody>
      </p:sp>
      <p:pic>
        <p:nvPicPr>
          <p:cNvPr id="2050" name="Picture 2"/>
          <p:cNvPicPr>
            <a:picLocks noChangeAspect="1" noChangeArrowheads="1"/>
          </p:cNvPicPr>
          <p:nvPr/>
        </p:nvPicPr>
        <p:blipFill>
          <a:blip r:embed="rId2"/>
          <a:srcRect/>
          <a:stretch>
            <a:fillRect/>
          </a:stretch>
        </p:blipFill>
        <p:spPr bwMode="auto">
          <a:xfrm>
            <a:off x="6" y="-19050"/>
            <a:ext cx="9193289" cy="51625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31</a:t>
            </a:fld>
            <a:endParaRPr lang="en"/>
          </a:p>
        </p:txBody>
      </p:sp>
      <p:sp>
        <p:nvSpPr>
          <p:cNvPr id="4" name="Rectangle 3"/>
          <p:cNvSpPr/>
          <p:nvPr/>
        </p:nvSpPr>
        <p:spPr>
          <a:xfrm>
            <a:off x="762000" y="1259744"/>
            <a:ext cx="7620000" cy="3293209"/>
          </a:xfrm>
          <a:prstGeom prst="rect">
            <a:avLst/>
          </a:prstGeom>
        </p:spPr>
        <p:txBody>
          <a:bodyPr wrap="square">
            <a:spAutoFit/>
          </a:bodyPr>
          <a:lstStyle/>
          <a:p>
            <a:pPr algn="just"/>
            <a:r>
              <a:rPr lang="en-US" sz="1600" dirty="0" smtClean="0"/>
              <a:t>It includes development of endosperm and embryo, and maturation of ovules into seeds and ovaries into fruits.</a:t>
            </a:r>
          </a:p>
          <a:p>
            <a:r>
              <a:rPr lang="en-US" sz="1600" b="1" dirty="0" smtClean="0"/>
              <a:t>Formation of Endosperm</a:t>
            </a:r>
          </a:p>
          <a:p>
            <a:r>
              <a:rPr lang="en-US" sz="1600" dirty="0" smtClean="0"/>
              <a:t>● </a:t>
            </a:r>
            <a:r>
              <a:rPr lang="en-US" sz="1600" u="sng" dirty="0" smtClean="0"/>
              <a:t>The endosperm develops before the embryo because the cells of the endosperm provide nutrition to the developing embryo.</a:t>
            </a:r>
          </a:p>
          <a:p>
            <a:r>
              <a:rPr lang="en-US" sz="1600" u="sng" dirty="0" smtClean="0"/>
              <a:t>● The primary endosperm nucleus repeatedly divides to give rise to free nuclei. This stage of development is called free nuclear endosperm. The coconut water from tender coconut that you are familiar with, is nothing but free-nuclear endosperm (made up of thousands of nuclei) and the surrounding white kernel is</a:t>
            </a:r>
          </a:p>
          <a:p>
            <a:r>
              <a:rPr lang="en-US" sz="1600" u="sng" dirty="0" smtClean="0"/>
              <a:t>the cellular endosperm.</a:t>
            </a:r>
          </a:p>
          <a:p>
            <a:r>
              <a:rPr lang="en-US" sz="1600" dirty="0" smtClean="0"/>
              <a:t>● Cell wall formation occurs next, resulting in a cellular endosperm.</a:t>
            </a:r>
          </a:p>
          <a:p>
            <a:r>
              <a:rPr lang="en-US" sz="1600" dirty="0" smtClean="0"/>
              <a:t>● The endosperm may be either fully consumed by the growing embryo (as in pea and beans) or retained in the mature seed (as in coconut and castor).</a:t>
            </a:r>
            <a:endParaRPr lang="en-US" sz="1600" dirty="0"/>
          </a:p>
        </p:txBody>
      </p:sp>
      <p:sp>
        <p:nvSpPr>
          <p:cNvPr id="5" name="Rectangle 4"/>
          <p:cNvSpPr/>
          <p:nvPr/>
        </p:nvSpPr>
        <p:spPr>
          <a:xfrm>
            <a:off x="3200406" y="209550"/>
            <a:ext cx="2890535" cy="369332"/>
          </a:xfrm>
          <a:prstGeom prst="rect">
            <a:avLst/>
          </a:prstGeom>
        </p:spPr>
        <p:txBody>
          <a:bodyPr wrap="none">
            <a:spAutoFit/>
          </a:bodyPr>
          <a:lstStyle/>
          <a:p>
            <a:r>
              <a:rPr lang="en-US" sz="1800" b="1" dirty="0" smtClean="0">
                <a:solidFill>
                  <a:schemeClr val="accent5">
                    <a:lumMod val="75000"/>
                  </a:schemeClr>
                </a:solidFill>
              </a:rPr>
              <a:t>Post-</a:t>
            </a:r>
            <a:r>
              <a:rPr lang="en-US" sz="1800" b="1" dirty="0" err="1" smtClean="0">
                <a:solidFill>
                  <a:schemeClr val="accent5">
                    <a:lumMod val="75000"/>
                  </a:schemeClr>
                </a:solidFill>
              </a:rPr>
              <a:t>Fertilisation</a:t>
            </a:r>
            <a:r>
              <a:rPr lang="en-US" sz="1800" b="1" dirty="0" smtClean="0">
                <a:solidFill>
                  <a:schemeClr val="accent5">
                    <a:lumMod val="75000"/>
                  </a:schemeClr>
                </a:solidFill>
              </a:rPr>
              <a:t> Events</a:t>
            </a:r>
            <a:endParaRPr lang="en-US" sz="1800" dirty="0">
              <a:solidFill>
                <a:schemeClr val="accent5">
                  <a:lumMod val="75000"/>
                </a:schemeClr>
              </a:solidFill>
            </a:endParaRPr>
          </a:p>
        </p:txBody>
      </p:sp>
      <p:sp>
        <p:nvSpPr>
          <p:cNvPr id="6" name="Rectangle 5"/>
          <p:cNvSpPr/>
          <p:nvPr/>
        </p:nvSpPr>
        <p:spPr>
          <a:xfrm>
            <a:off x="2514600" y="742950"/>
            <a:ext cx="1454244" cy="369332"/>
          </a:xfrm>
          <a:prstGeom prst="rect">
            <a:avLst/>
          </a:prstGeom>
        </p:spPr>
        <p:txBody>
          <a:bodyPr wrap="none">
            <a:spAutoFit/>
          </a:bodyPr>
          <a:lstStyle/>
          <a:p>
            <a:r>
              <a:rPr lang="en-US" sz="1800" b="1" dirty="0" smtClean="0">
                <a:solidFill>
                  <a:schemeClr val="accent3">
                    <a:lumMod val="50000"/>
                  </a:schemeClr>
                </a:solidFill>
              </a:rPr>
              <a:t>Endosperm</a:t>
            </a:r>
            <a:endParaRPr lang="en-US" sz="1800" dirty="0">
              <a:solidFill>
                <a:schemeClr val="accent3">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8150"/>
            <a:ext cx="6640800" cy="3810000"/>
          </a:xfrm>
        </p:spPr>
        <p:txBody>
          <a:bodyPr/>
          <a:lstStyle/>
          <a:p>
            <a:pPr algn="l"/>
            <a:r>
              <a:rPr lang="en-US" sz="1200" dirty="0" smtClean="0"/>
              <a:t/>
            </a:r>
            <a:br>
              <a:rPr lang="en-US" sz="1200" dirty="0" smtClean="0"/>
            </a:br>
            <a:r>
              <a:rPr lang="en-US" sz="1400" dirty="0" smtClean="0"/>
              <a:t>● </a:t>
            </a:r>
            <a:r>
              <a:rPr lang="en-US" sz="1400" b="0" dirty="0" smtClean="0"/>
              <a:t>The embryo develops at the </a:t>
            </a:r>
            <a:r>
              <a:rPr lang="en-US" sz="1400" b="0" dirty="0" err="1" smtClean="0"/>
              <a:t>micropylar</a:t>
            </a:r>
            <a:r>
              <a:rPr lang="en-US" sz="1400" b="0" dirty="0" smtClean="0"/>
              <a:t> end of the embryo sac where the zygote is  situated.</a:t>
            </a:r>
            <a:br>
              <a:rPr lang="en-US" sz="1400" b="0" dirty="0" smtClean="0"/>
            </a:br>
            <a:r>
              <a:rPr lang="en-US" sz="1400" b="0" dirty="0" smtClean="0"/>
              <a:t>● The zygote gives rise first to the pro-embryo, and then to the globular, </a:t>
            </a:r>
            <a:br>
              <a:rPr lang="en-US" sz="1400" b="0" dirty="0" smtClean="0"/>
            </a:br>
            <a:r>
              <a:rPr lang="en-US" sz="1400" b="0" dirty="0" smtClean="0"/>
              <a:t>heart-shaped, mature embryo.</a:t>
            </a:r>
            <a:br>
              <a:rPr lang="en-US" sz="1400" b="0" dirty="0" smtClean="0"/>
            </a:br>
            <a:r>
              <a:rPr lang="en-US" sz="1400" b="0" dirty="0" smtClean="0"/>
              <a:t>● A typical </a:t>
            </a:r>
            <a:r>
              <a:rPr lang="en-US" sz="1400" dirty="0" err="1" smtClean="0"/>
              <a:t>dicot</a:t>
            </a:r>
            <a:r>
              <a:rPr lang="en-US" sz="1400" dirty="0" smtClean="0"/>
              <a:t> embryo consists of an </a:t>
            </a:r>
            <a:r>
              <a:rPr lang="en-US" sz="1400" dirty="0" err="1" smtClean="0"/>
              <a:t>embryonal</a:t>
            </a:r>
            <a:r>
              <a:rPr lang="en-US" sz="1400" dirty="0" smtClean="0"/>
              <a:t> axis and two cotyledons.</a:t>
            </a:r>
            <a:r>
              <a:rPr lang="en-US" sz="1400" b="0" dirty="0" smtClean="0"/>
              <a:t/>
            </a:r>
            <a:br>
              <a:rPr lang="en-US" sz="1400" b="0" dirty="0" smtClean="0"/>
            </a:br>
            <a:r>
              <a:rPr lang="en-US" sz="1400" b="0" dirty="0" smtClean="0"/>
              <a:t>● </a:t>
            </a:r>
            <a:r>
              <a:rPr lang="en-US" sz="1400" dirty="0" smtClean="0"/>
              <a:t>The portion of the </a:t>
            </a:r>
            <a:r>
              <a:rPr lang="en-US" sz="1400" dirty="0" err="1" smtClean="0"/>
              <a:t>embryonal</a:t>
            </a:r>
            <a:r>
              <a:rPr lang="en-US" sz="1400" dirty="0" smtClean="0"/>
              <a:t> axis above the level of cotyledons </a:t>
            </a:r>
            <a:br>
              <a:rPr lang="en-US" sz="1400" dirty="0" smtClean="0"/>
            </a:br>
            <a:r>
              <a:rPr lang="en-US" sz="1400" dirty="0" smtClean="0"/>
              <a:t>is called </a:t>
            </a:r>
            <a:r>
              <a:rPr lang="en-US" sz="1400" dirty="0" err="1" smtClean="0"/>
              <a:t>epicotyl</a:t>
            </a:r>
            <a:r>
              <a:rPr lang="en-US" sz="1400" dirty="0" smtClean="0"/>
              <a:t>. It contains the </a:t>
            </a:r>
            <a:r>
              <a:rPr lang="en-US" sz="1400" dirty="0" err="1" smtClean="0"/>
              <a:t>plumule</a:t>
            </a:r>
            <a:r>
              <a:rPr lang="en-US" sz="1400" dirty="0" smtClean="0"/>
              <a:t> (shoot tip). The portion below the axis is  called </a:t>
            </a:r>
            <a:r>
              <a:rPr lang="en-US" sz="1400" dirty="0" err="1" smtClean="0"/>
              <a:t>hypocotyl</a:t>
            </a:r>
            <a:r>
              <a:rPr lang="en-US" sz="1400" dirty="0" smtClean="0"/>
              <a:t>. It contains the </a:t>
            </a:r>
            <a:r>
              <a:rPr lang="en-US" sz="1400" dirty="0" err="1" smtClean="0"/>
              <a:t>radicle</a:t>
            </a:r>
            <a:r>
              <a:rPr lang="en-US" sz="1400" dirty="0" smtClean="0"/>
              <a:t> (root tip). The root tip is covered by the root cap.</a:t>
            </a:r>
            <a:r>
              <a:rPr lang="en-US" sz="1400" b="0" dirty="0" smtClean="0"/>
              <a:t/>
            </a:r>
            <a:br>
              <a:rPr lang="en-US" sz="1400" b="0" dirty="0" smtClean="0"/>
            </a:br>
            <a:r>
              <a:rPr lang="en-US" sz="1400" b="0" dirty="0" smtClean="0"/>
              <a:t> ● In a monocot embryo, there is </a:t>
            </a:r>
            <a:r>
              <a:rPr lang="en-US" sz="1400" dirty="0" smtClean="0"/>
              <a:t>only one cotyledon</a:t>
            </a:r>
            <a:r>
              <a:rPr lang="en-US" sz="1400" b="0" dirty="0" smtClean="0"/>
              <a:t>. In grass, it is known as </a:t>
            </a:r>
            <a:br>
              <a:rPr lang="en-US" sz="1400" b="0" dirty="0" smtClean="0"/>
            </a:br>
            <a:r>
              <a:rPr lang="en-US" sz="1400" b="0" dirty="0" smtClean="0"/>
              <a:t>the  </a:t>
            </a:r>
            <a:r>
              <a:rPr lang="en-US" sz="1400" dirty="0" err="1" smtClean="0"/>
              <a:t>scutellum</a:t>
            </a:r>
            <a:r>
              <a:rPr lang="en-US" sz="1400" b="0" dirty="0" smtClean="0"/>
              <a:t>, and is situated at one side of the </a:t>
            </a:r>
            <a:r>
              <a:rPr lang="en-US" sz="1400" b="0" dirty="0" err="1" smtClean="0"/>
              <a:t>embryonal</a:t>
            </a:r>
            <a:r>
              <a:rPr lang="en-US" sz="1400" b="0" dirty="0" smtClean="0"/>
              <a:t> axis. </a:t>
            </a:r>
            <a:r>
              <a:rPr lang="en-US" sz="1400" dirty="0" smtClean="0"/>
              <a:t>At its lower </a:t>
            </a:r>
            <a:br>
              <a:rPr lang="en-US" sz="1400" dirty="0" smtClean="0"/>
            </a:br>
            <a:r>
              <a:rPr lang="en-US" sz="1400" dirty="0" smtClean="0"/>
              <a:t>end, the  </a:t>
            </a:r>
            <a:r>
              <a:rPr lang="en-US" sz="1400" dirty="0" err="1" smtClean="0"/>
              <a:t>embryonal</a:t>
            </a:r>
            <a:r>
              <a:rPr lang="en-US" sz="1400" dirty="0" smtClean="0"/>
              <a:t> axis has the </a:t>
            </a:r>
            <a:r>
              <a:rPr lang="en-US" sz="1400" dirty="0" err="1" smtClean="0"/>
              <a:t>radicle</a:t>
            </a:r>
            <a:r>
              <a:rPr lang="en-US" sz="1400" dirty="0" smtClean="0"/>
              <a:t> and the root cap enclosed in the </a:t>
            </a:r>
            <a:r>
              <a:rPr lang="en-US" sz="1400" dirty="0" err="1" smtClean="0"/>
              <a:t>coleorrhiza</a:t>
            </a:r>
            <a:r>
              <a:rPr lang="en-US" sz="1400" dirty="0" smtClean="0"/>
              <a:t>.</a:t>
            </a:r>
            <a:r>
              <a:rPr lang="en-US" sz="1400" b="0" dirty="0" smtClean="0"/>
              <a:t/>
            </a:r>
            <a:br>
              <a:rPr lang="en-US" sz="1400" b="0" dirty="0" smtClean="0"/>
            </a:br>
            <a:r>
              <a:rPr lang="en-US" sz="1400" b="0" dirty="0" smtClean="0"/>
              <a:t>● The </a:t>
            </a:r>
            <a:r>
              <a:rPr lang="en-US" sz="1400" b="0" dirty="0" err="1" smtClean="0"/>
              <a:t>epicotyl</a:t>
            </a:r>
            <a:r>
              <a:rPr lang="en-US" sz="1400" b="0" dirty="0" smtClean="0"/>
              <a:t> lies above the level of the </a:t>
            </a:r>
            <a:r>
              <a:rPr lang="en-US" sz="1400" b="0" dirty="0" err="1" smtClean="0"/>
              <a:t>scutellum</a:t>
            </a:r>
            <a:r>
              <a:rPr lang="en-US" sz="1400" b="0" dirty="0" smtClean="0"/>
              <a:t>, and has </a:t>
            </a:r>
            <a:r>
              <a:rPr lang="en-US" sz="1400" dirty="0" smtClean="0"/>
              <a:t>the shoot apex </a:t>
            </a:r>
            <a:br>
              <a:rPr lang="en-US" sz="1400" dirty="0" smtClean="0"/>
            </a:br>
            <a:r>
              <a:rPr lang="en-US" sz="1400" dirty="0" smtClean="0"/>
              <a:t>and leaf </a:t>
            </a:r>
            <a:r>
              <a:rPr lang="en-US" sz="1400" dirty="0" err="1" smtClean="0"/>
              <a:t>primordia</a:t>
            </a:r>
            <a:r>
              <a:rPr lang="en-US" sz="1400" dirty="0" smtClean="0"/>
              <a:t> enclosed in hollow structures called coleoptiles</a:t>
            </a:r>
            <a:r>
              <a:rPr lang="en-US" sz="1400" b="0" dirty="0" smtClean="0"/>
              <a:t>. </a:t>
            </a:r>
            <a:endParaRPr lang="en-US" sz="1400" b="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32</a:t>
            </a:fld>
            <a:endParaRPr lang="en"/>
          </a:p>
        </p:txBody>
      </p:sp>
      <p:sp>
        <p:nvSpPr>
          <p:cNvPr id="4" name="Rectangle 3"/>
          <p:cNvSpPr/>
          <p:nvPr/>
        </p:nvSpPr>
        <p:spPr>
          <a:xfrm>
            <a:off x="3276600" y="209550"/>
            <a:ext cx="2933816" cy="400110"/>
          </a:xfrm>
          <a:prstGeom prst="rect">
            <a:avLst/>
          </a:prstGeom>
        </p:spPr>
        <p:txBody>
          <a:bodyPr wrap="none">
            <a:spAutoFit/>
          </a:bodyPr>
          <a:lstStyle/>
          <a:p>
            <a:r>
              <a:rPr lang="en-US" sz="2000" dirty="0" smtClean="0">
                <a:solidFill>
                  <a:schemeClr val="accent3">
                    <a:lumMod val="75000"/>
                  </a:schemeClr>
                </a:solidFill>
              </a:rPr>
              <a:t>Development of Embryo</a:t>
            </a:r>
            <a:endParaRPr lang="en-US" sz="2000" dirty="0">
              <a:solidFill>
                <a:schemeClr val="accent3">
                  <a:lumMod val="75000"/>
                </a:schemeClr>
              </a:solidFill>
            </a:endParaRPr>
          </a:p>
        </p:txBody>
      </p:sp>
      <p:pic>
        <p:nvPicPr>
          <p:cNvPr id="3074" name="Picture 2"/>
          <p:cNvPicPr>
            <a:picLocks noChangeAspect="1" noChangeArrowheads="1"/>
          </p:cNvPicPr>
          <p:nvPr/>
        </p:nvPicPr>
        <p:blipFill>
          <a:blip r:embed="rId3"/>
          <a:srcRect/>
          <a:stretch>
            <a:fillRect/>
          </a:stretch>
        </p:blipFill>
        <p:spPr bwMode="auto">
          <a:xfrm>
            <a:off x="6880215" y="3"/>
            <a:ext cx="2339991" cy="220980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7010400" y="2343152"/>
            <a:ext cx="1821736" cy="2486025"/>
          </a:xfrm>
          <a:prstGeom prst="rect">
            <a:avLst/>
          </a:prstGeom>
          <a:noFill/>
          <a:ln w="9525">
            <a:noFill/>
            <a:miter lim="800000"/>
            <a:headEnd/>
            <a:tailEnd/>
          </a:ln>
          <a:effectLst/>
        </p:spPr>
      </p:pic>
      <p:sp>
        <p:nvSpPr>
          <p:cNvPr id="7" name="Rectangle 6"/>
          <p:cNvSpPr/>
          <p:nvPr/>
        </p:nvSpPr>
        <p:spPr>
          <a:xfrm>
            <a:off x="7010400" y="2081540"/>
            <a:ext cx="1828800" cy="261610"/>
          </a:xfrm>
          <a:prstGeom prst="rect">
            <a:avLst/>
          </a:prstGeom>
        </p:spPr>
        <p:txBody>
          <a:bodyPr wrap="square">
            <a:spAutoFit/>
          </a:bodyPr>
          <a:lstStyle/>
          <a:p>
            <a:r>
              <a:rPr lang="en-US" sz="1100" b="1" dirty="0" smtClean="0"/>
              <a:t>A typical </a:t>
            </a:r>
            <a:r>
              <a:rPr lang="en-US" sz="1100" b="1" dirty="0" err="1" smtClean="0"/>
              <a:t>dicot</a:t>
            </a:r>
            <a:r>
              <a:rPr lang="en-US" sz="1100" b="1" dirty="0" smtClean="0"/>
              <a:t> embryo</a:t>
            </a:r>
            <a:endParaRPr lang="en-US" sz="1100" b="1" dirty="0"/>
          </a:p>
        </p:txBody>
      </p:sp>
      <p:sp>
        <p:nvSpPr>
          <p:cNvPr id="8" name="Rectangle 7"/>
          <p:cNvSpPr/>
          <p:nvPr/>
        </p:nvSpPr>
        <p:spPr>
          <a:xfrm>
            <a:off x="4800600" y="4629150"/>
            <a:ext cx="1981200" cy="261610"/>
          </a:xfrm>
          <a:prstGeom prst="rect">
            <a:avLst/>
          </a:prstGeom>
        </p:spPr>
        <p:txBody>
          <a:bodyPr wrap="square">
            <a:spAutoFit/>
          </a:bodyPr>
          <a:lstStyle/>
          <a:p>
            <a:r>
              <a:rPr lang="en-US" sz="1100" b="1" dirty="0" smtClean="0"/>
              <a:t>L.S. of an embryo of grass</a:t>
            </a:r>
            <a:endParaRPr lang="en-US" sz="1100" b="1" dirty="0"/>
          </a:p>
        </p:txBody>
      </p:sp>
      <p:sp>
        <p:nvSpPr>
          <p:cNvPr id="9" name="Right Arrow 8"/>
          <p:cNvSpPr/>
          <p:nvPr/>
        </p:nvSpPr>
        <p:spPr>
          <a:xfrm rot="20101595">
            <a:off x="6629400" y="470535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
            <a:ext cx="7467600" cy="4419600"/>
          </a:xfrm>
        </p:spPr>
        <p:txBody>
          <a:bodyPr/>
          <a:lstStyle/>
          <a:p>
            <a:pPr algn="l"/>
            <a:r>
              <a:rPr lang="en-US" sz="1400" dirty="0" smtClean="0"/>
              <a:t>● </a:t>
            </a:r>
            <a:r>
              <a:rPr lang="en-US" sz="1400" b="0" dirty="0" smtClean="0"/>
              <a:t>It is the last stage of sexual reproduction in angiosperms.</a:t>
            </a:r>
            <a:br>
              <a:rPr lang="en-US" sz="1400" b="0" dirty="0" smtClean="0"/>
            </a:br>
            <a:r>
              <a:rPr lang="en-US" sz="1400" b="0" dirty="0" smtClean="0"/>
              <a:t>● Seeds are the </a:t>
            </a:r>
            <a:r>
              <a:rPr lang="en-US" sz="1400" b="0" dirty="0" err="1" smtClean="0"/>
              <a:t>fertilised</a:t>
            </a:r>
            <a:r>
              <a:rPr lang="en-US" sz="1400" b="0" dirty="0" smtClean="0"/>
              <a:t> ovules that are developed inside a fruit.</a:t>
            </a:r>
            <a:br>
              <a:rPr lang="en-US" sz="1400" b="0" dirty="0" smtClean="0"/>
            </a:br>
            <a:r>
              <a:rPr lang="en-US" sz="1400" b="0" dirty="0" smtClean="0"/>
              <a:t>● A seed consists of:</a:t>
            </a:r>
            <a:br>
              <a:rPr lang="en-US" sz="1400" b="0" dirty="0" smtClean="0"/>
            </a:br>
            <a:r>
              <a:rPr lang="en-US" sz="1400" b="0" dirty="0" smtClean="0"/>
              <a:t>○ Seed coat(s)</a:t>
            </a:r>
            <a:br>
              <a:rPr lang="en-US" sz="1400" b="0" dirty="0" smtClean="0"/>
            </a:br>
            <a:r>
              <a:rPr lang="en-US" sz="1400" b="0" dirty="0" smtClean="0"/>
              <a:t>○ Cotyledon(s)</a:t>
            </a:r>
            <a:br>
              <a:rPr lang="en-US" sz="1400" b="0" dirty="0" smtClean="0"/>
            </a:br>
            <a:r>
              <a:rPr lang="en-US" sz="1400" b="0" dirty="0" smtClean="0"/>
              <a:t>○ </a:t>
            </a:r>
            <a:r>
              <a:rPr lang="en-US" sz="1400" b="0" dirty="0" err="1" smtClean="0"/>
              <a:t>Embryonal</a:t>
            </a:r>
            <a:r>
              <a:rPr lang="en-US" sz="1400" b="0" dirty="0" smtClean="0"/>
              <a:t> axis</a:t>
            </a:r>
            <a:br>
              <a:rPr lang="en-US" sz="1400" b="0" dirty="0" smtClean="0"/>
            </a:br>
            <a:r>
              <a:rPr lang="en-US" sz="1400" b="0" dirty="0" smtClean="0"/>
              <a:t>● Seeds may be </a:t>
            </a:r>
            <a:r>
              <a:rPr lang="en-US" sz="1400" b="0" dirty="0" err="1" smtClean="0"/>
              <a:t>albuminous</a:t>
            </a:r>
            <a:r>
              <a:rPr lang="en-US" sz="1400" b="0" dirty="0" smtClean="0"/>
              <a:t> (endosperm present; as in wheat and maize) or non-</a:t>
            </a:r>
            <a:r>
              <a:rPr lang="en-US" sz="1400" b="0" dirty="0" err="1" smtClean="0"/>
              <a:t>albuminous</a:t>
            </a:r>
            <a:r>
              <a:rPr lang="en-US" sz="1400" b="0" dirty="0" smtClean="0"/>
              <a:t> (endosperm absent; since it is consumed by the growing embryo; as in pea and beans).</a:t>
            </a:r>
            <a:br>
              <a:rPr lang="en-US" sz="1400" b="0" dirty="0" smtClean="0"/>
            </a:br>
            <a:r>
              <a:rPr lang="en-US" sz="1400" b="0" dirty="0" smtClean="0"/>
              <a:t>● Some seeds such as black pepper and beet root have remnants of </a:t>
            </a:r>
            <a:r>
              <a:rPr lang="en-US" sz="1400" b="0" dirty="0" err="1" smtClean="0"/>
              <a:t>nucellus</a:t>
            </a:r>
            <a:r>
              <a:rPr lang="en-US" sz="1400" b="0" dirty="0" smtClean="0"/>
              <a:t> known as </a:t>
            </a:r>
            <a:r>
              <a:rPr lang="en-US" sz="1400" b="0" dirty="0" err="1" smtClean="0"/>
              <a:t>perisperm</a:t>
            </a:r>
            <a:r>
              <a:rPr lang="en-US" sz="1400" b="0" dirty="0" smtClean="0"/>
              <a:t>.</a:t>
            </a:r>
            <a:br>
              <a:rPr lang="en-US" sz="1400" b="0" dirty="0" smtClean="0"/>
            </a:br>
            <a:r>
              <a:rPr lang="en-US" sz="1400" b="0" dirty="0" smtClean="0"/>
              <a:t>● The integuments of ovules harden to form the seed coat, and the </a:t>
            </a:r>
            <a:r>
              <a:rPr lang="en-US" sz="1400" dirty="0" err="1" smtClean="0"/>
              <a:t>micropyle</a:t>
            </a:r>
            <a:r>
              <a:rPr lang="en-US" sz="1400" dirty="0" smtClean="0"/>
              <a:t> facilitates the entry of oxygen and water into the seed.</a:t>
            </a:r>
            <a:r>
              <a:rPr lang="en-US" sz="1400" b="0" dirty="0" smtClean="0"/>
              <a:t/>
            </a:r>
            <a:br>
              <a:rPr lang="en-US" sz="1400" b="0" dirty="0" smtClean="0"/>
            </a:br>
            <a:r>
              <a:rPr lang="en-US" sz="1400" b="0" dirty="0" smtClean="0"/>
              <a:t>● As it loses moisture, the seed may enter dormancy, or if </a:t>
            </a:r>
            <a:r>
              <a:rPr lang="en-US" sz="1400" b="0" dirty="0" err="1" smtClean="0"/>
              <a:t>favourable</a:t>
            </a:r>
            <a:r>
              <a:rPr lang="en-US" sz="1400" b="0" dirty="0" smtClean="0"/>
              <a:t> conditions </a:t>
            </a:r>
            <a:br>
              <a:rPr lang="en-US" sz="1400" b="0" dirty="0" smtClean="0"/>
            </a:br>
            <a:r>
              <a:rPr lang="en-US" sz="1400" b="0" dirty="0" smtClean="0"/>
              <a:t>exist, it germinates</a:t>
            </a:r>
            <a:r>
              <a:rPr lang="en-US" b="0" dirty="0" smtClean="0"/>
              <a:t>.</a:t>
            </a:r>
            <a:endParaRPr lang="en-US" b="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33</a:t>
            </a:fld>
            <a:endParaRPr lang="en"/>
          </a:p>
        </p:txBody>
      </p:sp>
      <p:sp>
        <p:nvSpPr>
          <p:cNvPr id="4" name="Rectangle 3"/>
          <p:cNvSpPr/>
          <p:nvPr/>
        </p:nvSpPr>
        <p:spPr>
          <a:xfrm>
            <a:off x="3352800" y="0"/>
            <a:ext cx="3200400" cy="400110"/>
          </a:xfrm>
          <a:prstGeom prst="rect">
            <a:avLst/>
          </a:prstGeom>
        </p:spPr>
        <p:txBody>
          <a:bodyPr wrap="square">
            <a:spAutoFit/>
          </a:bodyPr>
          <a:lstStyle/>
          <a:p>
            <a:r>
              <a:rPr lang="en-US" sz="2000" dirty="0" smtClean="0">
                <a:solidFill>
                  <a:srgbClr val="C00000"/>
                </a:solidFill>
              </a:rPr>
              <a:t>Development of Seeds</a:t>
            </a:r>
            <a:endParaRPr lang="en-US" sz="2000"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body" idx="1"/>
          </p:nvPr>
        </p:nvSpPr>
        <p:spPr>
          <a:xfrm>
            <a:off x="2750400" y="1164100"/>
            <a:ext cx="3643200" cy="28167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a:t>Quotations are commonly printed as a means of inspiration and to invoke </a:t>
            </a:r>
            <a:r>
              <a:rPr lang="en" b="1">
                <a:solidFill>
                  <a:srgbClr val="6AA84F"/>
                </a:solidFill>
              </a:rPr>
              <a:t>philosophical thoughts</a:t>
            </a:r>
            <a:r>
              <a:rPr lang="en"/>
              <a:t> from the reader.</a:t>
            </a:r>
            <a:endParaRPr/>
          </a:p>
        </p:txBody>
      </p:sp>
      <p:sp>
        <p:nvSpPr>
          <p:cNvPr id="156" name="Google Shape;156;p18"/>
          <p:cNvSpPr txBox="1">
            <a:spLocks noGrp="1"/>
          </p:cNvSpPr>
          <p:nvPr>
            <p:ph type="sldNum" idx="12"/>
          </p:nvPr>
        </p:nvSpPr>
        <p:spPr>
          <a:xfrm>
            <a:off x="4297650" y="4292650"/>
            <a:ext cx="548700" cy="2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34</a:t>
            </a:fld>
            <a:endParaRPr/>
          </a:p>
        </p:txBody>
      </p:sp>
      <p:pic>
        <p:nvPicPr>
          <p:cNvPr id="4" name="Picture 2" descr="C:\Users\omm\Desktop\DIAGRAMS\8577210750_e97b8eaea8_o.jpg"/>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35</a:t>
            </a:fld>
            <a:endParaRPr lang="en"/>
          </a:p>
        </p:txBody>
      </p:sp>
      <p:sp>
        <p:nvSpPr>
          <p:cNvPr id="4" name="Rectangle 3"/>
          <p:cNvSpPr/>
          <p:nvPr/>
        </p:nvSpPr>
        <p:spPr>
          <a:xfrm>
            <a:off x="1066800" y="1294986"/>
            <a:ext cx="6781800" cy="2800767"/>
          </a:xfrm>
          <a:prstGeom prst="rect">
            <a:avLst/>
          </a:prstGeom>
        </p:spPr>
        <p:txBody>
          <a:bodyPr wrap="square">
            <a:spAutoFit/>
          </a:bodyPr>
          <a:lstStyle/>
          <a:p>
            <a:r>
              <a:rPr lang="en-US" dirty="0" smtClean="0"/>
              <a:t>● </a:t>
            </a:r>
            <a:r>
              <a:rPr lang="en-US" sz="1600" dirty="0" smtClean="0"/>
              <a:t>The ovary of a flower develops into a fruit.</a:t>
            </a:r>
          </a:p>
          <a:p>
            <a:r>
              <a:rPr lang="en-US" sz="1600" dirty="0" smtClean="0"/>
              <a:t>● The walls of the ovary transform into the walls of the fruit (</a:t>
            </a:r>
            <a:r>
              <a:rPr lang="en-US" sz="1600" dirty="0" err="1" smtClean="0"/>
              <a:t>pericarp</a:t>
            </a:r>
            <a:r>
              <a:rPr lang="en-US" sz="1600" dirty="0" smtClean="0"/>
              <a:t>).</a:t>
            </a:r>
          </a:p>
          <a:p>
            <a:r>
              <a:rPr lang="en-US" sz="1600" dirty="0" smtClean="0"/>
              <a:t>● Fruits may be fleshy, as in mango and orange, or can be dry, as in groundnut and mustard.</a:t>
            </a:r>
          </a:p>
          <a:p>
            <a:r>
              <a:rPr lang="en-US" sz="1600" dirty="0" smtClean="0"/>
              <a:t>● In some plants, floral parts other than the ovary take part in</a:t>
            </a:r>
          </a:p>
          <a:p>
            <a:r>
              <a:rPr lang="en-US" sz="1600" dirty="0" smtClean="0"/>
              <a:t>fruit formation, as in apple and strawberry. In these, the thalamus contributes to fruit formation. Such fruits are called </a:t>
            </a:r>
            <a:r>
              <a:rPr lang="en-US" sz="1600" b="1" dirty="0" smtClean="0"/>
              <a:t>false fruits like Apple, cashew . Fruits that develop from the ovary are </a:t>
            </a:r>
            <a:r>
              <a:rPr lang="en-US" sz="1600" dirty="0" smtClean="0"/>
              <a:t>called </a:t>
            </a:r>
            <a:r>
              <a:rPr lang="en-US" sz="1600" b="1" dirty="0" smtClean="0"/>
              <a:t>true fruits like Mango.</a:t>
            </a:r>
          </a:p>
          <a:p>
            <a:r>
              <a:rPr lang="en-US" sz="1600" dirty="0" smtClean="0"/>
              <a:t>● Some fruits develop without </a:t>
            </a:r>
            <a:r>
              <a:rPr lang="en-US" sz="1600" dirty="0" err="1" smtClean="0"/>
              <a:t>fertilisation</a:t>
            </a:r>
            <a:r>
              <a:rPr lang="en-US" sz="1600" dirty="0" smtClean="0"/>
              <a:t>, and are known as </a:t>
            </a:r>
            <a:r>
              <a:rPr lang="en-US" sz="1600" b="1" dirty="0" err="1" smtClean="0"/>
              <a:t>parthenocarpic</a:t>
            </a:r>
            <a:r>
              <a:rPr lang="en-US" sz="1600" b="1" dirty="0" smtClean="0"/>
              <a:t> fruits (example: banana).</a:t>
            </a:r>
            <a:endParaRPr lang="en-US" sz="1600" dirty="0"/>
          </a:p>
        </p:txBody>
      </p:sp>
      <p:sp>
        <p:nvSpPr>
          <p:cNvPr id="5" name="Rectangle 4"/>
          <p:cNvSpPr/>
          <p:nvPr/>
        </p:nvSpPr>
        <p:spPr>
          <a:xfrm>
            <a:off x="3048006" y="209553"/>
            <a:ext cx="2073003" cy="307777"/>
          </a:xfrm>
          <a:prstGeom prst="rect">
            <a:avLst/>
          </a:prstGeom>
        </p:spPr>
        <p:txBody>
          <a:bodyPr wrap="square">
            <a:spAutoFit/>
          </a:bodyPr>
          <a:lstStyle/>
          <a:p>
            <a:r>
              <a:rPr lang="en-US" b="1" dirty="0" smtClean="0">
                <a:solidFill>
                  <a:schemeClr val="accent3"/>
                </a:solidFill>
              </a:rPr>
              <a:t>Development of Fruits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descr="C:\Users\omm\Desktop\DIAGRAMS\31101236083_2a65757ab4_o.jpg"/>
          <p:cNvPicPr>
            <a:picLocks noChangeAspect="1" noChangeArrowheads="1"/>
          </p:cNvPicPr>
          <p:nvPr/>
        </p:nvPicPr>
        <p:blipFill>
          <a:blip r:embed="rId2"/>
          <a:srcRect/>
          <a:stretch>
            <a:fillRect/>
          </a:stretch>
        </p:blipFill>
        <p:spPr bwMode="auto">
          <a:xfrm>
            <a:off x="0" y="-66622"/>
            <a:ext cx="9144000" cy="521012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9150"/>
            <a:ext cx="7391400" cy="3505200"/>
          </a:xfrm>
        </p:spPr>
        <p:txBody>
          <a:bodyPr/>
          <a:lstStyle/>
          <a:p>
            <a:pPr algn="l"/>
            <a:r>
              <a:rPr lang="en-US" sz="1200" dirty="0" smtClean="0"/>
              <a:t/>
            </a:r>
            <a:br>
              <a:rPr lang="en-US" sz="1200" dirty="0" smtClean="0"/>
            </a:br>
            <a:r>
              <a:rPr lang="en-US" sz="1200" dirty="0" smtClean="0"/>
              <a:t>● </a:t>
            </a:r>
            <a:r>
              <a:rPr lang="en-US" sz="1600" dirty="0" smtClean="0"/>
              <a:t>Some plants produce seeds without </a:t>
            </a:r>
            <a:r>
              <a:rPr lang="en-US" sz="1600" dirty="0" err="1" smtClean="0"/>
              <a:t>fertilisation</a:t>
            </a:r>
            <a:r>
              <a:rPr lang="en-US" sz="1600" dirty="0" smtClean="0"/>
              <a:t>. This process of seed formation is known as </a:t>
            </a:r>
            <a:r>
              <a:rPr lang="en-US" sz="1600" dirty="0" err="1" smtClean="0"/>
              <a:t>apomixis</a:t>
            </a:r>
            <a:r>
              <a:rPr lang="en-US" sz="1600" dirty="0" smtClean="0"/>
              <a:t>.</a:t>
            </a:r>
            <a:br>
              <a:rPr lang="en-US" sz="1600" dirty="0" smtClean="0"/>
            </a:br>
            <a:r>
              <a:rPr lang="en-US" sz="1600" dirty="0" smtClean="0"/>
              <a:t>● </a:t>
            </a:r>
            <a:r>
              <a:rPr lang="en-US" sz="1600" dirty="0" err="1" smtClean="0"/>
              <a:t>Apomixis</a:t>
            </a:r>
            <a:r>
              <a:rPr lang="en-US" sz="1600" dirty="0" smtClean="0"/>
              <a:t> is a form of asexual reproduction mimicking sexual reproduction.</a:t>
            </a:r>
            <a:br>
              <a:rPr lang="en-US" sz="1600" dirty="0" smtClean="0"/>
            </a:br>
            <a:r>
              <a:rPr lang="en-US" sz="1600" dirty="0" smtClean="0"/>
              <a:t>● In some species, </a:t>
            </a:r>
            <a:r>
              <a:rPr lang="en-US" sz="1600" dirty="0" err="1" smtClean="0"/>
              <a:t>apomixis</a:t>
            </a:r>
            <a:r>
              <a:rPr lang="en-US" sz="1600" dirty="0" smtClean="0"/>
              <a:t> occurs as the diploid egg cell is formed without meiosis, and develops into embryo without </a:t>
            </a:r>
            <a:r>
              <a:rPr lang="en-US" sz="1600" dirty="0" err="1" smtClean="0"/>
              <a:t>fertilisation</a:t>
            </a:r>
            <a:r>
              <a:rPr lang="en-US" sz="1600" dirty="0" smtClean="0"/>
              <a:t>.</a:t>
            </a:r>
            <a:br>
              <a:rPr lang="en-US" sz="1600" dirty="0" smtClean="0"/>
            </a:br>
            <a:r>
              <a:rPr lang="en-US" sz="1600" dirty="0" smtClean="0"/>
              <a:t>● In some varieties of citrus and mango, the </a:t>
            </a:r>
            <a:r>
              <a:rPr lang="en-US" sz="1600" dirty="0" err="1" smtClean="0"/>
              <a:t>nucellus</a:t>
            </a:r>
            <a:r>
              <a:rPr lang="en-US" sz="1600" dirty="0" smtClean="0"/>
              <a:t> cells divide and protrude into the embryo sac to develop into embryos. In such cases, each ovule may contain several</a:t>
            </a:r>
            <a:br>
              <a:rPr lang="en-US" sz="1600" dirty="0" smtClean="0"/>
            </a:br>
            <a:r>
              <a:rPr lang="en-US" sz="1600" dirty="0" smtClean="0"/>
              <a:t>embryos and this condition is called </a:t>
            </a:r>
            <a:r>
              <a:rPr lang="en-US" sz="1600" dirty="0" err="1" smtClean="0"/>
              <a:t>polyembryony</a:t>
            </a:r>
            <a:r>
              <a:rPr lang="en-US" sz="1600" dirty="0" smtClean="0"/>
              <a:t>.</a:t>
            </a:r>
            <a:br>
              <a:rPr lang="en-US" sz="1600" dirty="0" smtClean="0"/>
            </a:br>
            <a:r>
              <a:rPr lang="en-US" sz="1600" dirty="0" smtClean="0"/>
              <a:t>● </a:t>
            </a:r>
            <a:r>
              <a:rPr lang="en-US" sz="1600" dirty="0" err="1" smtClean="0"/>
              <a:t>Apomixis</a:t>
            </a:r>
            <a:r>
              <a:rPr lang="en-US" sz="1600" dirty="0" smtClean="0"/>
              <a:t> is important for producing hybrid varieties of fruits and vegetables, and also for increasing crop yield multifold.</a:t>
            </a:r>
            <a:r>
              <a:rPr lang="en-US" dirty="0" smtClean="0"/>
              <a:t/>
            </a:r>
            <a:br>
              <a:rPr lang="en-US" dirty="0" smtClean="0"/>
            </a:b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37</a:t>
            </a:fld>
            <a:endParaRPr lang="en"/>
          </a:p>
        </p:txBody>
      </p:sp>
      <p:sp>
        <p:nvSpPr>
          <p:cNvPr id="5" name="Rectangle 4"/>
          <p:cNvSpPr/>
          <p:nvPr/>
        </p:nvSpPr>
        <p:spPr>
          <a:xfrm>
            <a:off x="2819400" y="209550"/>
            <a:ext cx="3733800" cy="369332"/>
          </a:xfrm>
          <a:prstGeom prst="rect">
            <a:avLst/>
          </a:prstGeom>
        </p:spPr>
        <p:txBody>
          <a:bodyPr wrap="square">
            <a:spAutoFit/>
          </a:bodyPr>
          <a:lstStyle/>
          <a:p>
            <a:r>
              <a:rPr lang="en-US" sz="1800" b="1" dirty="0" err="1" smtClean="0">
                <a:solidFill>
                  <a:schemeClr val="accent1">
                    <a:lumMod val="75000"/>
                  </a:schemeClr>
                </a:solidFill>
              </a:rPr>
              <a:t>Apomixis</a:t>
            </a:r>
            <a:r>
              <a:rPr lang="en-US" sz="1800" b="1" dirty="0" smtClean="0">
                <a:solidFill>
                  <a:schemeClr val="accent1">
                    <a:lumMod val="75000"/>
                  </a:schemeClr>
                </a:solidFill>
              </a:rPr>
              <a:t> and </a:t>
            </a:r>
            <a:r>
              <a:rPr lang="en-US" sz="1800" b="1" dirty="0" err="1" smtClean="0">
                <a:solidFill>
                  <a:schemeClr val="accent1">
                    <a:lumMod val="75000"/>
                  </a:schemeClr>
                </a:solidFill>
              </a:rPr>
              <a:t>Polyembryony</a:t>
            </a:r>
            <a:endParaRPr lang="en-US" sz="1800" b="1" dirty="0">
              <a:solidFill>
                <a:schemeClr val="accent1">
                  <a:lumMod val="7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8610600" cy="685800"/>
          </a:xfrm>
        </p:spPr>
        <p:txBody>
          <a:bodyPr>
            <a:normAutofit fontScale="90000"/>
          </a:bodyPr>
          <a:lstStyle/>
          <a:p>
            <a:r>
              <a:rPr lang="en-US" b="1" dirty="0" err="1" smtClean="0"/>
              <a:t>Apomixis</a:t>
            </a:r>
            <a:r>
              <a:rPr lang="en-US" b="1" dirty="0" smtClean="0"/>
              <a:t> </a:t>
            </a:r>
            <a:r>
              <a:rPr lang="en-US" b="1" dirty="0"/>
              <a:t>/ </a:t>
            </a:r>
            <a:r>
              <a:rPr lang="en-US" b="1" dirty="0" err="1" smtClean="0"/>
              <a:t>Agamospory</a:t>
            </a:r>
            <a:endParaRPr lang="en-US" dirty="0"/>
          </a:p>
        </p:txBody>
      </p:sp>
      <p:sp>
        <p:nvSpPr>
          <p:cNvPr id="3" name="Content Placeholder 2"/>
          <p:cNvSpPr>
            <a:spLocks noGrp="1"/>
          </p:cNvSpPr>
          <p:nvPr>
            <p:ph idx="1"/>
          </p:nvPr>
        </p:nvSpPr>
        <p:spPr>
          <a:xfrm>
            <a:off x="533400" y="914400"/>
            <a:ext cx="8305800" cy="3771900"/>
          </a:xfrm>
        </p:spPr>
        <p:txBody>
          <a:bodyPr>
            <a:normAutofit fontScale="77500" lnSpcReduction="20000"/>
          </a:bodyPr>
          <a:lstStyle/>
          <a:p>
            <a:r>
              <a:rPr lang="en-US" sz="2400" dirty="0" err="1" smtClean="0">
                <a:solidFill>
                  <a:schemeClr val="tx1"/>
                </a:solidFill>
              </a:rPr>
              <a:t>Apomixis</a:t>
            </a:r>
            <a:r>
              <a:rPr lang="en-US" sz="2400" dirty="0" smtClean="0">
                <a:solidFill>
                  <a:schemeClr val="tx1"/>
                </a:solidFill>
              </a:rPr>
              <a:t> is the mechanism of seed production without involving the process of meiosis and </a:t>
            </a:r>
            <a:r>
              <a:rPr lang="en-US" sz="2400" dirty="0" err="1" smtClean="0">
                <a:solidFill>
                  <a:schemeClr val="tx1"/>
                </a:solidFill>
              </a:rPr>
              <a:t>syngamy</a:t>
            </a:r>
            <a:r>
              <a:rPr lang="en-US" sz="2400" dirty="0" smtClean="0">
                <a:solidFill>
                  <a:schemeClr val="tx1"/>
                </a:solidFill>
              </a:rPr>
              <a:t>. It plays an important role in hybrid seed production. </a:t>
            </a:r>
          </a:p>
          <a:p>
            <a:r>
              <a:rPr lang="en-US" sz="2400" dirty="0" smtClean="0">
                <a:solidFill>
                  <a:schemeClr val="tx1"/>
                </a:solidFill>
              </a:rPr>
              <a:t>Seeds </a:t>
            </a:r>
            <a:r>
              <a:rPr lang="en-US" sz="2400" dirty="0">
                <a:solidFill>
                  <a:schemeClr val="tx1"/>
                </a:solidFill>
              </a:rPr>
              <a:t>are formed without </a:t>
            </a:r>
            <a:r>
              <a:rPr lang="en-US" sz="2400" dirty="0" err="1">
                <a:solidFill>
                  <a:schemeClr val="tx1"/>
                </a:solidFill>
              </a:rPr>
              <a:t>fertilisation</a:t>
            </a:r>
            <a:r>
              <a:rPr lang="en-US" sz="2400" dirty="0">
                <a:solidFill>
                  <a:schemeClr val="tx1"/>
                </a:solidFill>
              </a:rPr>
              <a:t>.</a:t>
            </a:r>
          </a:p>
          <a:p>
            <a:r>
              <a:rPr lang="en-US" sz="2400" dirty="0" smtClean="0">
                <a:solidFill>
                  <a:schemeClr val="tx1"/>
                </a:solidFill>
              </a:rPr>
              <a:t>It </a:t>
            </a:r>
            <a:r>
              <a:rPr lang="en-US" sz="2400" dirty="0">
                <a:solidFill>
                  <a:schemeClr val="tx1"/>
                </a:solidFill>
              </a:rPr>
              <a:t>may develop </a:t>
            </a:r>
            <a:r>
              <a:rPr lang="en-US" sz="2400" b="1" dirty="0">
                <a:solidFill>
                  <a:schemeClr val="tx1"/>
                </a:solidFill>
              </a:rPr>
              <a:t>if a diploid egg cell </a:t>
            </a:r>
            <a:r>
              <a:rPr lang="en-US" sz="2400" b="1" dirty="0" smtClean="0">
                <a:solidFill>
                  <a:schemeClr val="tx1"/>
                </a:solidFill>
              </a:rPr>
              <a:t>develops into </a:t>
            </a:r>
            <a:r>
              <a:rPr lang="en-US" sz="2400" b="1" dirty="0">
                <a:solidFill>
                  <a:schemeClr val="tx1"/>
                </a:solidFill>
              </a:rPr>
              <a:t>embryo</a:t>
            </a:r>
            <a:r>
              <a:rPr lang="en-US" sz="2400" dirty="0">
                <a:solidFill>
                  <a:schemeClr val="tx1"/>
                </a:solidFill>
              </a:rPr>
              <a:t> without </a:t>
            </a:r>
            <a:r>
              <a:rPr lang="en-US" sz="2400" dirty="0" err="1">
                <a:solidFill>
                  <a:schemeClr val="tx1"/>
                </a:solidFill>
              </a:rPr>
              <a:t>fertilisation</a:t>
            </a:r>
            <a:r>
              <a:rPr lang="en-US" sz="2400" dirty="0">
                <a:solidFill>
                  <a:schemeClr val="tx1"/>
                </a:solidFill>
              </a:rPr>
              <a:t>.</a:t>
            </a:r>
          </a:p>
          <a:p>
            <a:r>
              <a:rPr lang="en-US" sz="2400" dirty="0" smtClean="0">
                <a:solidFill>
                  <a:schemeClr val="tx1"/>
                </a:solidFill>
              </a:rPr>
              <a:t>If </a:t>
            </a:r>
            <a:r>
              <a:rPr lang="en-US" sz="2400" b="1" dirty="0">
                <a:solidFill>
                  <a:schemeClr val="tx1"/>
                </a:solidFill>
              </a:rPr>
              <a:t>cells of </a:t>
            </a:r>
            <a:r>
              <a:rPr lang="en-US" sz="2400" b="1" dirty="0" err="1">
                <a:solidFill>
                  <a:schemeClr val="tx1"/>
                </a:solidFill>
              </a:rPr>
              <a:t>nucellus</a:t>
            </a:r>
            <a:r>
              <a:rPr lang="en-US" sz="2400" b="1" dirty="0">
                <a:solidFill>
                  <a:schemeClr val="tx1"/>
                </a:solidFill>
              </a:rPr>
              <a:t> may develop into </a:t>
            </a:r>
            <a:r>
              <a:rPr lang="en-US" sz="2400" b="1" dirty="0" smtClean="0">
                <a:solidFill>
                  <a:schemeClr val="tx1"/>
                </a:solidFill>
              </a:rPr>
              <a:t>embryo </a:t>
            </a:r>
            <a:r>
              <a:rPr lang="en-US" sz="2400" dirty="0" smtClean="0">
                <a:solidFill>
                  <a:schemeClr val="tx1"/>
                </a:solidFill>
              </a:rPr>
              <a:t>and </a:t>
            </a:r>
            <a:r>
              <a:rPr lang="en-US" sz="2400" dirty="0">
                <a:solidFill>
                  <a:schemeClr val="tx1"/>
                </a:solidFill>
              </a:rPr>
              <a:t>pushed into the embryo</a:t>
            </a:r>
            <a:r>
              <a:rPr lang="en-US" sz="2400" dirty="0" smtClean="0">
                <a:solidFill>
                  <a:schemeClr val="tx1"/>
                </a:solidFill>
              </a:rPr>
              <a:t>.</a:t>
            </a:r>
          </a:p>
          <a:p>
            <a:pPr>
              <a:buNone/>
            </a:pPr>
            <a:r>
              <a:rPr lang="en-US" sz="2400" b="1" dirty="0" smtClean="0">
                <a:solidFill>
                  <a:schemeClr val="tx1"/>
                </a:solidFill>
              </a:rPr>
              <a:t>Significance-</a:t>
            </a:r>
          </a:p>
          <a:p>
            <a:pPr>
              <a:buNone/>
            </a:pPr>
            <a:r>
              <a:rPr lang="en-US" sz="2400" dirty="0" smtClean="0">
                <a:solidFill>
                  <a:schemeClr val="tx1"/>
                </a:solidFill>
              </a:rPr>
              <a:t>     The method of producing hybrid seeds by cultivation is very expensive for farmers. Also, by sowing hybrid seeds, it is difficult to maintain hybrid characters as characters segregate during meiosis. </a:t>
            </a:r>
            <a:r>
              <a:rPr lang="en-US" sz="2400" dirty="0" err="1" smtClean="0">
                <a:solidFill>
                  <a:schemeClr val="tx1"/>
                </a:solidFill>
              </a:rPr>
              <a:t>Apomixis</a:t>
            </a:r>
            <a:r>
              <a:rPr lang="en-US" sz="2400" dirty="0" smtClean="0">
                <a:solidFill>
                  <a:schemeClr val="tx1"/>
                </a:solidFill>
              </a:rPr>
              <a:t> prevents the loss of specific characters in the hybrid. Also, it is a cost-effective method for producing seeds</a:t>
            </a:r>
            <a:r>
              <a:rPr lang="en-US" sz="2400" dirty="0" smtClean="0"/>
              <a:t>.</a:t>
            </a:r>
            <a:endParaRPr lang="en-US" sz="2400" b="1" dirty="0"/>
          </a:p>
        </p:txBody>
      </p:sp>
    </p:spTree>
    <p:extLst>
      <p:ext uri="{BB962C8B-B14F-4D97-AF65-F5344CB8AC3E}">
        <p14:creationId xmlns:p14="http://schemas.microsoft.com/office/powerpoint/2010/main" xmlns="" val="3013762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229600" cy="1333500"/>
          </a:xfrm>
        </p:spPr>
        <p:txBody>
          <a:bodyPr>
            <a:noAutofit/>
          </a:bodyPr>
          <a:lstStyle/>
          <a:p>
            <a:r>
              <a:rPr lang="en-US" sz="1800" b="1" dirty="0"/>
              <a:t>Special </a:t>
            </a:r>
            <a:r>
              <a:rPr lang="en-US" sz="1800" b="1" dirty="0" smtClean="0"/>
              <a:t>Reproduction (</a:t>
            </a:r>
            <a:r>
              <a:rPr lang="en-US" sz="1800" b="1" dirty="0" err="1" smtClean="0"/>
              <a:t>Polyembryony</a:t>
            </a:r>
            <a:r>
              <a:rPr lang="en-US" sz="1800" b="1" dirty="0" smtClean="0"/>
              <a:t>)</a:t>
            </a:r>
            <a:endParaRPr lang="en-US" sz="1800" dirty="0"/>
          </a:p>
        </p:txBody>
      </p:sp>
      <p:sp>
        <p:nvSpPr>
          <p:cNvPr id="3" name="Content Placeholder 2"/>
          <p:cNvSpPr>
            <a:spLocks noGrp="1"/>
          </p:cNvSpPr>
          <p:nvPr>
            <p:ph idx="1"/>
          </p:nvPr>
        </p:nvSpPr>
        <p:spPr>
          <a:xfrm>
            <a:off x="381000" y="1028700"/>
            <a:ext cx="8229600" cy="1828800"/>
          </a:xfrm>
        </p:spPr>
        <p:txBody>
          <a:bodyPr>
            <a:normAutofit/>
          </a:bodyPr>
          <a:lstStyle/>
          <a:p>
            <a:r>
              <a:rPr lang="en-US" b="1" dirty="0" smtClean="0">
                <a:solidFill>
                  <a:schemeClr val="tx1"/>
                </a:solidFill>
              </a:rPr>
              <a:t>If </a:t>
            </a:r>
            <a:r>
              <a:rPr lang="en-US" b="1" dirty="0">
                <a:solidFill>
                  <a:schemeClr val="tx1"/>
                </a:solidFill>
              </a:rPr>
              <a:t>more than one egg may form in embryo sac.</a:t>
            </a:r>
          </a:p>
          <a:p>
            <a:r>
              <a:rPr lang="en-US" b="1" dirty="0" smtClean="0">
                <a:solidFill>
                  <a:schemeClr val="tx1"/>
                </a:solidFill>
              </a:rPr>
              <a:t>If </a:t>
            </a:r>
            <a:r>
              <a:rPr lang="en-US" b="1" dirty="0">
                <a:solidFill>
                  <a:schemeClr val="tx1"/>
                </a:solidFill>
              </a:rPr>
              <a:t>more than one embryo sac formed in </a:t>
            </a:r>
            <a:r>
              <a:rPr lang="en-US" b="1" dirty="0" smtClean="0">
                <a:solidFill>
                  <a:schemeClr val="tx1"/>
                </a:solidFill>
              </a:rPr>
              <a:t>an ovule</a:t>
            </a:r>
            <a:r>
              <a:rPr lang="en-US" b="1" dirty="0">
                <a:solidFill>
                  <a:schemeClr val="tx1"/>
                </a:solidFill>
              </a:rPr>
              <a:t>.</a:t>
            </a:r>
          </a:p>
          <a:p>
            <a:r>
              <a:rPr lang="en-US" b="1" dirty="0" smtClean="0">
                <a:solidFill>
                  <a:schemeClr val="tx1"/>
                </a:solidFill>
              </a:rPr>
              <a:t>Other </a:t>
            </a:r>
            <a:r>
              <a:rPr lang="en-US" b="1" dirty="0">
                <a:solidFill>
                  <a:schemeClr val="tx1"/>
                </a:solidFill>
              </a:rPr>
              <a:t>cells like </a:t>
            </a:r>
            <a:r>
              <a:rPr lang="en-US" b="1" dirty="0" err="1">
                <a:solidFill>
                  <a:schemeClr val="tx1"/>
                </a:solidFill>
              </a:rPr>
              <a:t>synergids</a:t>
            </a:r>
            <a:r>
              <a:rPr lang="en-US" b="1" dirty="0">
                <a:solidFill>
                  <a:schemeClr val="tx1"/>
                </a:solidFill>
              </a:rPr>
              <a:t> or </a:t>
            </a:r>
            <a:r>
              <a:rPr lang="en-US" b="1" dirty="0" err="1">
                <a:solidFill>
                  <a:schemeClr val="tx1"/>
                </a:solidFill>
              </a:rPr>
              <a:t>nucellus</a:t>
            </a:r>
            <a:r>
              <a:rPr lang="en-US" b="1" dirty="0">
                <a:solidFill>
                  <a:schemeClr val="tx1"/>
                </a:solidFill>
              </a:rPr>
              <a:t> </a:t>
            </a:r>
            <a:r>
              <a:rPr lang="en-US" b="1" dirty="0" smtClean="0">
                <a:solidFill>
                  <a:schemeClr val="tx1"/>
                </a:solidFill>
              </a:rPr>
              <a:t>develop into </a:t>
            </a:r>
            <a:r>
              <a:rPr lang="en-US" b="1" dirty="0">
                <a:solidFill>
                  <a:schemeClr val="tx1"/>
                </a:solidFill>
              </a:rPr>
              <a:t>embryo.</a:t>
            </a:r>
          </a:p>
          <a:p>
            <a:r>
              <a:rPr lang="en-US" b="1" dirty="0" smtClean="0">
                <a:solidFill>
                  <a:schemeClr val="tx1"/>
                </a:solidFill>
              </a:rPr>
              <a:t>E.g</a:t>
            </a:r>
            <a:r>
              <a:rPr lang="en-US" b="1" dirty="0">
                <a:solidFill>
                  <a:schemeClr val="tx1"/>
                </a:solidFill>
              </a:rPr>
              <a:t>. orange, lemon, mango, onion, </a:t>
            </a:r>
            <a:r>
              <a:rPr lang="en-US" b="1" dirty="0" smtClean="0">
                <a:solidFill>
                  <a:schemeClr val="tx1"/>
                </a:solidFill>
              </a:rPr>
              <a:t>groundnut etc.                                                                                                                                                                                                                                                                                                                                                                                                                                                                                                                                                                                                                                                                                                               </a:t>
            </a:r>
            <a:endParaRPr lang="en-US" b="1" dirty="0">
              <a:solidFill>
                <a:schemeClr val="tx1"/>
              </a:solidFill>
            </a:endParaRPr>
          </a:p>
        </p:txBody>
      </p:sp>
      <p:pic>
        <p:nvPicPr>
          <p:cNvPr id="1026" name="Picture 2" descr="C:\Users\omm\Desktop\DIAGRAMS\clip_image00460.jpg"/>
          <p:cNvPicPr>
            <a:picLocks noChangeAspect="1" noChangeArrowheads="1"/>
          </p:cNvPicPr>
          <p:nvPr/>
        </p:nvPicPr>
        <p:blipFill>
          <a:blip r:embed="rId2"/>
          <a:srcRect/>
          <a:stretch>
            <a:fillRect/>
          </a:stretch>
        </p:blipFill>
        <p:spPr bwMode="auto">
          <a:xfrm>
            <a:off x="838200" y="2343153"/>
            <a:ext cx="7162800" cy="2664619"/>
          </a:xfrm>
          <a:prstGeom prst="rect">
            <a:avLst/>
          </a:prstGeom>
          <a:noFill/>
        </p:spPr>
      </p:pic>
    </p:spTree>
    <p:extLst>
      <p:ext uri="{BB962C8B-B14F-4D97-AF65-F5344CB8AC3E}">
        <p14:creationId xmlns:p14="http://schemas.microsoft.com/office/powerpoint/2010/main" xmlns="" val="29747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1295400" y="0"/>
            <a:ext cx="6640800" cy="9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solidFill>
                  <a:srgbClr val="C27BA0"/>
                </a:solidFill>
              </a:rPr>
              <a:t>Stamen, Anther</a:t>
            </a:r>
            <a:endParaRPr sz="2000"/>
          </a:p>
        </p:txBody>
      </p:sp>
      <p:sp>
        <p:nvSpPr>
          <p:cNvPr id="134" name="Google Shape;134;p15"/>
          <p:cNvSpPr txBox="1">
            <a:spLocks noGrp="1"/>
          </p:cNvSpPr>
          <p:nvPr>
            <p:ph type="body" idx="2"/>
          </p:nvPr>
        </p:nvSpPr>
        <p:spPr>
          <a:xfrm>
            <a:off x="1323975" y="2063950"/>
            <a:ext cx="2981100" cy="2146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100"/>
          </a:p>
          <a:p>
            <a:pPr marL="0" lvl="0" indent="0" algn="l" rtl="0">
              <a:spcBef>
                <a:spcPts val="600"/>
              </a:spcBef>
              <a:spcAft>
                <a:spcPts val="0"/>
              </a:spcAft>
              <a:buNone/>
            </a:pPr>
            <a:endParaRPr sz="1100"/>
          </a:p>
        </p:txBody>
      </p:sp>
      <p:sp>
        <p:nvSpPr>
          <p:cNvPr id="135" name="Google Shape;135;p15"/>
          <p:cNvSpPr txBox="1">
            <a:spLocks noGrp="1"/>
          </p:cNvSpPr>
          <p:nvPr>
            <p:ph type="body" idx="2"/>
          </p:nvPr>
        </p:nvSpPr>
        <p:spPr>
          <a:xfrm>
            <a:off x="1323975" y="4515525"/>
            <a:ext cx="6496200" cy="82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900"/>
          </a:p>
        </p:txBody>
      </p:sp>
      <p:sp>
        <p:nvSpPr>
          <p:cNvPr id="136" name="Google Shape;136;p15"/>
          <p:cNvSpPr txBox="1">
            <a:spLocks noGrp="1"/>
          </p:cNvSpPr>
          <p:nvPr>
            <p:ph type="body" idx="2"/>
          </p:nvPr>
        </p:nvSpPr>
        <p:spPr>
          <a:xfrm>
            <a:off x="3048000" y="438150"/>
            <a:ext cx="5669280" cy="3657600"/>
          </a:xfrm>
          <a:prstGeom prst="rect">
            <a:avLst/>
          </a:prstGeom>
        </p:spPr>
        <p:txBody>
          <a:bodyPr spcFirstLastPara="1" wrap="square" lIns="91425" tIns="91425" rIns="91425" bIns="91425" anchor="t" anchorCtr="0">
            <a:noAutofit/>
          </a:bodyPr>
          <a:lstStyle/>
          <a:p>
            <a:pPr>
              <a:spcBef>
                <a:spcPts val="0"/>
              </a:spcBef>
            </a:pPr>
            <a:endParaRPr lang="en-US" sz="1600" dirty="0" smtClean="0">
              <a:solidFill>
                <a:schemeClr val="tx1"/>
              </a:solidFill>
            </a:endParaRPr>
          </a:p>
          <a:p>
            <a:pPr>
              <a:spcBef>
                <a:spcPts val="0"/>
              </a:spcBef>
            </a:pPr>
            <a:r>
              <a:rPr lang="en-US" sz="1600" dirty="0" smtClean="0">
                <a:solidFill>
                  <a:schemeClr val="tx1"/>
                </a:solidFill>
              </a:rPr>
              <a:t>The </a:t>
            </a:r>
            <a:r>
              <a:rPr lang="en-US" sz="1600" dirty="0" err="1" smtClean="0">
                <a:solidFill>
                  <a:schemeClr val="tx1"/>
                </a:solidFill>
              </a:rPr>
              <a:t>androecium</a:t>
            </a:r>
            <a:r>
              <a:rPr lang="en-US" sz="1600" dirty="0" smtClean="0">
                <a:solidFill>
                  <a:schemeClr val="tx1"/>
                </a:solidFill>
              </a:rPr>
              <a:t> consists of whorls of stamen.</a:t>
            </a:r>
          </a:p>
          <a:p>
            <a:pPr>
              <a:spcBef>
                <a:spcPts val="0"/>
              </a:spcBef>
            </a:pPr>
            <a:r>
              <a:rPr lang="en-US" sz="1600" dirty="0" smtClean="0">
                <a:solidFill>
                  <a:schemeClr val="tx1"/>
                </a:solidFill>
              </a:rPr>
              <a:t>The stamen consists of the </a:t>
            </a:r>
            <a:r>
              <a:rPr lang="en-US" sz="1600" b="1" dirty="0" smtClean="0">
                <a:solidFill>
                  <a:schemeClr val="tx1"/>
                </a:solidFill>
              </a:rPr>
              <a:t>filament (long and slender</a:t>
            </a:r>
          </a:p>
          <a:p>
            <a:pPr>
              <a:spcBef>
                <a:spcPts val="0"/>
              </a:spcBef>
              <a:buNone/>
            </a:pPr>
            <a:r>
              <a:rPr lang="en-US" sz="1600" dirty="0" smtClean="0">
                <a:solidFill>
                  <a:schemeClr val="tx1"/>
                </a:solidFill>
              </a:rPr>
              <a:t>       stalk) and </a:t>
            </a:r>
            <a:r>
              <a:rPr lang="en-US" sz="1600" b="1" dirty="0" smtClean="0">
                <a:solidFill>
                  <a:schemeClr val="tx1"/>
                </a:solidFill>
              </a:rPr>
              <a:t>anther (</a:t>
            </a:r>
            <a:r>
              <a:rPr lang="en-US" sz="1600" b="1" dirty="0" err="1" smtClean="0">
                <a:solidFill>
                  <a:schemeClr val="tx1"/>
                </a:solidFill>
              </a:rPr>
              <a:t>bilobed</a:t>
            </a:r>
            <a:r>
              <a:rPr lang="en-US" sz="1600" b="1" dirty="0" smtClean="0">
                <a:solidFill>
                  <a:schemeClr val="tx1"/>
                </a:solidFill>
              </a:rPr>
              <a:t> structure).</a:t>
            </a:r>
          </a:p>
          <a:p>
            <a:pPr>
              <a:spcBef>
                <a:spcPts val="0"/>
              </a:spcBef>
            </a:pPr>
            <a:r>
              <a:rPr lang="en-US" sz="1600" dirty="0" smtClean="0">
                <a:solidFill>
                  <a:schemeClr val="tx1"/>
                </a:solidFill>
              </a:rPr>
              <a:t>Filament is attached to the thalamus or to the petal.</a:t>
            </a:r>
          </a:p>
          <a:p>
            <a:pPr>
              <a:spcBef>
                <a:spcPts val="0"/>
              </a:spcBef>
              <a:buNone/>
            </a:pPr>
            <a:r>
              <a:rPr lang="en-US" sz="1600" dirty="0" smtClean="0">
                <a:solidFill>
                  <a:schemeClr val="tx1"/>
                </a:solidFill>
              </a:rPr>
              <a:t>● </a:t>
            </a:r>
            <a:r>
              <a:rPr lang="en-US" sz="1600" b="1" dirty="0" smtClean="0">
                <a:solidFill>
                  <a:schemeClr val="tx1"/>
                </a:solidFill>
              </a:rPr>
              <a:t>Anther:</a:t>
            </a:r>
          </a:p>
          <a:p>
            <a:pPr>
              <a:spcBef>
                <a:spcPts val="0"/>
              </a:spcBef>
            </a:pPr>
            <a:r>
              <a:rPr lang="en-US" sz="1600" dirty="0" smtClean="0">
                <a:solidFill>
                  <a:schemeClr val="tx1"/>
                </a:solidFill>
              </a:rPr>
              <a:t>A typical </a:t>
            </a:r>
            <a:r>
              <a:rPr lang="en-US" sz="1600" dirty="0" err="1" smtClean="0">
                <a:solidFill>
                  <a:schemeClr val="tx1"/>
                </a:solidFill>
              </a:rPr>
              <a:t>angiospermic</a:t>
            </a:r>
            <a:r>
              <a:rPr lang="en-US" sz="1600" dirty="0" smtClean="0">
                <a:solidFill>
                  <a:schemeClr val="tx1"/>
                </a:solidFill>
              </a:rPr>
              <a:t> anther is </a:t>
            </a:r>
            <a:r>
              <a:rPr lang="en-US" sz="1600" b="1" dirty="0" err="1" smtClean="0">
                <a:solidFill>
                  <a:schemeClr val="tx1"/>
                </a:solidFill>
              </a:rPr>
              <a:t>bilobed</a:t>
            </a:r>
            <a:r>
              <a:rPr lang="en-US" sz="1600" dirty="0" smtClean="0">
                <a:solidFill>
                  <a:schemeClr val="tx1"/>
                </a:solidFill>
              </a:rPr>
              <a:t> and each lobe is </a:t>
            </a:r>
            <a:r>
              <a:rPr lang="en-US" sz="1600" b="1" dirty="0" err="1" smtClean="0">
                <a:solidFill>
                  <a:schemeClr val="tx1"/>
                </a:solidFill>
              </a:rPr>
              <a:t>dithecous</a:t>
            </a:r>
            <a:r>
              <a:rPr lang="en-US" sz="1600" dirty="0" smtClean="0">
                <a:solidFill>
                  <a:schemeClr val="tx1"/>
                </a:solidFill>
              </a:rPr>
              <a:t> (consists of two theca).</a:t>
            </a:r>
          </a:p>
          <a:p>
            <a:pPr>
              <a:spcBef>
                <a:spcPts val="0"/>
              </a:spcBef>
            </a:pPr>
            <a:r>
              <a:rPr lang="en-US" sz="1600" dirty="0" smtClean="0">
                <a:solidFill>
                  <a:schemeClr val="tx1"/>
                </a:solidFill>
              </a:rPr>
              <a:t>Theca are separated by a longitudinal groove running lengthwise.</a:t>
            </a:r>
          </a:p>
          <a:p>
            <a:pPr>
              <a:spcBef>
                <a:spcPts val="0"/>
              </a:spcBef>
            </a:pPr>
            <a:r>
              <a:rPr lang="en-US" sz="1600" dirty="0" smtClean="0">
                <a:solidFill>
                  <a:schemeClr val="tx1"/>
                </a:solidFill>
              </a:rPr>
              <a:t>The </a:t>
            </a:r>
            <a:r>
              <a:rPr lang="en-US" sz="1600" dirty="0" err="1" smtClean="0">
                <a:solidFill>
                  <a:schemeClr val="tx1"/>
                </a:solidFill>
              </a:rPr>
              <a:t>microsporangia</a:t>
            </a:r>
            <a:r>
              <a:rPr lang="en-US" sz="1600" dirty="0" smtClean="0">
                <a:solidFill>
                  <a:schemeClr val="tx1"/>
                </a:solidFill>
              </a:rPr>
              <a:t> are located at the corners, two in</a:t>
            </a:r>
          </a:p>
          <a:p>
            <a:pPr>
              <a:spcBef>
                <a:spcPts val="0"/>
              </a:spcBef>
              <a:buNone/>
            </a:pPr>
            <a:r>
              <a:rPr lang="en-US" sz="1600" dirty="0" smtClean="0">
                <a:solidFill>
                  <a:schemeClr val="tx1"/>
                </a:solidFill>
              </a:rPr>
              <a:t>       each theca. They further develop to form pollen sacs,</a:t>
            </a:r>
          </a:p>
          <a:p>
            <a:pPr>
              <a:spcBef>
                <a:spcPts val="0"/>
              </a:spcBef>
              <a:buNone/>
            </a:pPr>
            <a:r>
              <a:rPr lang="en-US" sz="1600" dirty="0" smtClean="0">
                <a:solidFill>
                  <a:schemeClr val="tx1"/>
                </a:solidFill>
              </a:rPr>
              <a:t>       which contain the pollen grains.</a:t>
            </a:r>
            <a:endParaRPr sz="1600">
              <a:solidFill>
                <a:schemeClr val="tx1"/>
              </a:solidFill>
            </a:endParaRPr>
          </a:p>
        </p:txBody>
      </p:sp>
      <p:sp>
        <p:nvSpPr>
          <p:cNvPr id="137" name="Google Shape;137;p15"/>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pic>
        <p:nvPicPr>
          <p:cNvPr id="1026" name="Picture 2"/>
          <p:cNvPicPr>
            <a:picLocks noChangeAspect="1" noChangeArrowheads="1"/>
          </p:cNvPicPr>
          <p:nvPr/>
        </p:nvPicPr>
        <p:blipFill>
          <a:blip r:embed="rId3"/>
          <a:srcRect/>
          <a:stretch>
            <a:fillRect/>
          </a:stretch>
        </p:blipFill>
        <p:spPr bwMode="auto">
          <a:xfrm>
            <a:off x="152400" y="514353"/>
            <a:ext cx="2781300" cy="40775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6750"/>
            <a:ext cx="7391400" cy="3657600"/>
          </a:xfrm>
        </p:spPr>
        <p:txBody>
          <a:bodyPr/>
          <a:lstStyle/>
          <a:p>
            <a:pPr algn="l"/>
            <a:r>
              <a:rPr lang="en-US" sz="1200" dirty="0" smtClean="0"/>
              <a:t>= Seeds offer several advantages to angiosperms. Firstly, since reproductive processes such as pollination and </a:t>
            </a:r>
            <a:r>
              <a:rPr lang="en-US" sz="1200" dirty="0" err="1" smtClean="0"/>
              <a:t>fertilisation</a:t>
            </a:r>
            <a:r>
              <a:rPr lang="en-US" sz="1200" dirty="0" smtClean="0"/>
              <a:t> are independent of water, seed formation is more dependable. </a:t>
            </a:r>
            <a:br>
              <a:rPr lang="en-US" sz="1200" dirty="0" smtClean="0"/>
            </a:br>
            <a:r>
              <a:rPr lang="en-US" sz="1200" dirty="0" smtClean="0"/>
              <a:t>=Also seeds have better adaptive strategies for dispersal to new habitats and help the species to </a:t>
            </a:r>
            <a:r>
              <a:rPr lang="en-US" sz="1200" dirty="0" err="1" smtClean="0"/>
              <a:t>colonise</a:t>
            </a:r>
            <a:r>
              <a:rPr lang="en-US" sz="1200" dirty="0" smtClean="0"/>
              <a:t> in other areas. </a:t>
            </a:r>
            <a:br>
              <a:rPr lang="en-US" sz="1200" dirty="0" smtClean="0"/>
            </a:br>
            <a:r>
              <a:rPr lang="en-US" sz="1200" dirty="0" smtClean="0"/>
              <a:t>=As they have sufficient food reserves, young seedlings are nourished until they are capable of photosynthesis on their own. </a:t>
            </a:r>
            <a:br>
              <a:rPr lang="en-US" sz="1200" dirty="0" smtClean="0"/>
            </a:br>
            <a:r>
              <a:rPr lang="en-US" sz="1200" dirty="0" smtClean="0"/>
              <a:t>=The hard seed coat provides protection to the young embryo. Being products of sexual reproduction, they generate new genetic combinations leading to variations. </a:t>
            </a:r>
            <a:br>
              <a:rPr lang="en-US" sz="1200" dirty="0" smtClean="0"/>
            </a:br>
            <a:r>
              <a:rPr lang="en-US" sz="1200" dirty="0" smtClean="0"/>
              <a:t>= Seed is the basis of our agriculture. </a:t>
            </a:r>
            <a:r>
              <a:rPr lang="en-US" sz="1200" u="sng" dirty="0" smtClean="0"/>
              <a:t>Dehydration and dormancy </a:t>
            </a:r>
            <a:r>
              <a:rPr lang="en-US" sz="1200" dirty="0" smtClean="0"/>
              <a:t>of mature seeds are crucial for storage of seeds which can be used as food through out the year and also to raise crop in the next season. </a:t>
            </a:r>
            <a:br>
              <a:rPr lang="en-US" sz="1200" dirty="0" smtClean="0"/>
            </a:br>
            <a:r>
              <a:rPr lang="en-US" sz="1200" dirty="0" smtClean="0"/>
              <a:t>= In a few species the seeds lose viability within a few months. Seeds of a large number of species live for several years. </a:t>
            </a:r>
            <a:br>
              <a:rPr lang="en-US" sz="1200" dirty="0" smtClean="0"/>
            </a:br>
            <a:r>
              <a:rPr lang="en-US" sz="1200" dirty="0" smtClean="0"/>
              <a:t> =The oldest is that of a lupine, </a:t>
            </a:r>
            <a:r>
              <a:rPr lang="en-US" sz="1200" i="1" dirty="0" err="1" smtClean="0"/>
              <a:t>Lupinus</a:t>
            </a:r>
            <a:r>
              <a:rPr lang="en-US" sz="1200" i="1" dirty="0" smtClean="0"/>
              <a:t> </a:t>
            </a:r>
            <a:r>
              <a:rPr lang="en-US" sz="1200" i="1" dirty="0" err="1" smtClean="0"/>
              <a:t>arcticus</a:t>
            </a:r>
            <a:r>
              <a:rPr lang="en-US" sz="1200" i="1" dirty="0" smtClean="0"/>
              <a:t> excavated from Arctic Tundra. The seed germinated and flowered </a:t>
            </a:r>
            <a:r>
              <a:rPr lang="en-US" sz="1200" dirty="0" smtClean="0"/>
              <a:t>after an estimated record of 10,000 years of dormancy.</a:t>
            </a:r>
            <a:br>
              <a:rPr lang="en-US" sz="1200" dirty="0" smtClean="0"/>
            </a:br>
            <a:r>
              <a:rPr lang="en-US" sz="1200" dirty="0" smtClean="0"/>
              <a:t>= A recent record of 2000 years old viable seed is of the date palm, </a:t>
            </a:r>
            <a:r>
              <a:rPr lang="en-US" sz="1200" i="1" dirty="0" smtClean="0"/>
              <a:t>Phoenix </a:t>
            </a:r>
            <a:r>
              <a:rPr lang="en-US" sz="1200" i="1" dirty="0" err="1" smtClean="0"/>
              <a:t>dactylifera</a:t>
            </a:r>
            <a:r>
              <a:rPr lang="en-US" sz="1200" i="1" dirty="0" smtClean="0"/>
              <a:t/>
            </a:r>
            <a:br>
              <a:rPr lang="en-US" sz="1200" i="1" dirty="0" smtClean="0"/>
            </a:br>
            <a:r>
              <a:rPr lang="en-US" sz="1200" dirty="0" smtClean="0"/>
              <a:t>discovered during the archeological excavation at King Herod’s palace</a:t>
            </a:r>
            <a:br>
              <a:rPr lang="en-US" sz="1200" dirty="0" smtClean="0"/>
            </a:br>
            <a:r>
              <a:rPr lang="en-US" sz="1200" dirty="0" smtClean="0"/>
              <a:t>near the Dead Sea.</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40</a:t>
            </a:fld>
            <a:endParaRPr lang="en"/>
          </a:p>
        </p:txBody>
      </p:sp>
      <p:sp>
        <p:nvSpPr>
          <p:cNvPr id="4" name="Rectangle 3"/>
          <p:cNvSpPr/>
          <p:nvPr/>
        </p:nvSpPr>
        <p:spPr>
          <a:xfrm>
            <a:off x="3810006" y="209550"/>
            <a:ext cx="798617" cy="400110"/>
          </a:xfrm>
          <a:prstGeom prst="rect">
            <a:avLst/>
          </a:prstGeom>
        </p:spPr>
        <p:txBody>
          <a:bodyPr wrap="none">
            <a:spAutoFit/>
          </a:bodyPr>
          <a:lstStyle/>
          <a:p>
            <a:r>
              <a:rPr lang="en-US" sz="2000" b="1" dirty="0" smtClean="0">
                <a:solidFill>
                  <a:schemeClr val="tx1"/>
                </a:solidFill>
              </a:rPr>
              <a:t>Seed</a:t>
            </a:r>
            <a:endParaRPr lang="en-US" sz="2000"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3"/>
            <a:ext cx="9144000" cy="4686299"/>
          </a:xfrm>
        </p:spPr>
        <p:txBody>
          <a:bodyPr>
            <a:normAutofit fontScale="90000"/>
          </a:bodyPr>
          <a:lstStyle/>
          <a:p>
            <a:pPr lvl="0" algn="l"/>
            <a:r>
              <a:rPr lang="en-US" sz="1600" b="0" dirty="0" smtClean="0">
                <a:latin typeface="Times New Roman" pitchFamily="18" charset="0"/>
                <a:cs typeface="Times New Roman" pitchFamily="18" charset="0"/>
              </a:rPr>
              <a:t>1.An anther </a:t>
            </a:r>
            <a:r>
              <a:rPr lang="en-US" sz="1600" b="0" dirty="0">
                <a:latin typeface="Times New Roman" pitchFamily="18" charset="0"/>
                <a:cs typeface="Times New Roman" pitchFamily="18" charset="0"/>
              </a:rPr>
              <a:t>with malfunctioning </a:t>
            </a:r>
            <a:r>
              <a:rPr lang="en-US" sz="1600" b="0" dirty="0" err="1">
                <a:latin typeface="Times New Roman" pitchFamily="18" charset="0"/>
                <a:cs typeface="Times New Roman" pitchFamily="18" charset="0"/>
              </a:rPr>
              <a:t>tapetum</a:t>
            </a:r>
            <a:r>
              <a:rPr lang="en-US" sz="1600" b="0" dirty="0">
                <a:latin typeface="Times New Roman" pitchFamily="18" charset="0"/>
                <a:cs typeface="Times New Roman" pitchFamily="18" charset="0"/>
              </a:rPr>
              <a:t> often fails to produce viable male </a:t>
            </a:r>
            <a:r>
              <a:rPr lang="en-US" sz="1600" b="0" dirty="0" err="1" smtClean="0">
                <a:latin typeface="Times New Roman" pitchFamily="18" charset="0"/>
                <a:cs typeface="Times New Roman" pitchFamily="18" charset="0"/>
              </a:rPr>
              <a:t>gametophye</a:t>
            </a:r>
            <a:r>
              <a:rPr lang="en-US" sz="1600" b="0" dirty="0">
                <a:latin typeface="Times New Roman" pitchFamily="18" charset="0"/>
                <a:cs typeface="Times New Roman" pitchFamily="18" charset="0"/>
              </a:rPr>
              <a:t>. </a:t>
            </a:r>
            <a:r>
              <a:rPr lang="en-US" sz="1600" b="0" dirty="0" smtClean="0">
                <a:latin typeface="Times New Roman" pitchFamily="18" charset="0"/>
                <a:cs typeface="Times New Roman" pitchFamily="18" charset="0"/>
              </a:rPr>
              <a:t>Give one </a:t>
            </a:r>
            <a:r>
              <a:rPr lang="en-US" sz="1600" b="0" dirty="0">
                <a:latin typeface="Times New Roman" pitchFamily="18" charset="0"/>
                <a:cs typeface="Times New Roman" pitchFamily="18" charset="0"/>
              </a:rPr>
              <a:t>reason.(</a:t>
            </a:r>
            <a:r>
              <a:rPr lang="en-US" sz="1600" b="0" dirty="0" smtClean="0">
                <a:latin typeface="Times New Roman" pitchFamily="18" charset="0"/>
                <a:cs typeface="Times New Roman" pitchFamily="18" charset="0"/>
              </a:rPr>
              <a:t>1)</a:t>
            </a:r>
            <a:br>
              <a:rPr lang="en-US" sz="1600" b="0" dirty="0" smtClean="0">
                <a:latin typeface="Times New Roman" pitchFamily="18" charset="0"/>
                <a:cs typeface="Times New Roman" pitchFamily="18" charset="0"/>
              </a:rPr>
            </a:br>
            <a:r>
              <a:rPr lang="en-US" sz="1600" b="0" dirty="0" smtClean="0">
                <a:latin typeface="Times New Roman" pitchFamily="18" charset="0"/>
                <a:cs typeface="Times New Roman" pitchFamily="18" charset="0"/>
              </a:rPr>
              <a:t>2.A </a:t>
            </a:r>
            <a:r>
              <a:rPr lang="en-US" sz="1600" b="0" dirty="0" err="1">
                <a:latin typeface="Times New Roman" pitchFamily="18" charset="0"/>
                <a:cs typeface="Times New Roman" pitchFamily="18" charset="0"/>
              </a:rPr>
              <a:t>bilobed</a:t>
            </a:r>
            <a:r>
              <a:rPr lang="en-US" sz="1600" b="0" dirty="0">
                <a:latin typeface="Times New Roman" pitchFamily="18" charset="0"/>
                <a:cs typeface="Times New Roman" pitchFamily="18" charset="0"/>
              </a:rPr>
              <a:t> </a:t>
            </a:r>
            <a:r>
              <a:rPr lang="en-US" sz="1600" b="0" dirty="0" err="1">
                <a:latin typeface="Times New Roman" pitchFamily="18" charset="0"/>
                <a:cs typeface="Times New Roman" pitchFamily="18" charset="0"/>
              </a:rPr>
              <a:t>dithecus</a:t>
            </a:r>
            <a:r>
              <a:rPr lang="en-US" sz="1600" b="0" dirty="0">
                <a:latin typeface="Times New Roman" pitchFamily="18" charset="0"/>
                <a:cs typeface="Times New Roman" pitchFamily="18" charset="0"/>
              </a:rPr>
              <a:t> anther has 100 microspore mother cell per microsporangium. How many male gametophyte this anther can produce?(</a:t>
            </a:r>
            <a:r>
              <a:rPr lang="en-US" sz="1600" b="0" dirty="0" smtClean="0">
                <a:latin typeface="Times New Roman" pitchFamily="18" charset="0"/>
                <a:cs typeface="Times New Roman" pitchFamily="18" charset="0"/>
              </a:rPr>
              <a:t>2)</a:t>
            </a:r>
            <a:br>
              <a:rPr lang="en-US" sz="1600" b="0" dirty="0" smtClean="0">
                <a:latin typeface="Times New Roman" pitchFamily="18" charset="0"/>
                <a:cs typeface="Times New Roman" pitchFamily="18" charset="0"/>
              </a:rPr>
            </a:br>
            <a:r>
              <a:rPr lang="en-US" sz="1600" b="0" dirty="0" smtClean="0">
                <a:latin typeface="Times New Roman" pitchFamily="18" charset="0"/>
                <a:cs typeface="Times New Roman" pitchFamily="18" charset="0"/>
              </a:rPr>
              <a:t>3.</a:t>
            </a:r>
            <a:r>
              <a:rPr lang="en-US" sz="1600" b="0" dirty="0">
                <a:latin typeface="Times New Roman" pitchFamily="18" charset="0"/>
                <a:cs typeface="Times New Roman" pitchFamily="18" charset="0"/>
              </a:rPr>
              <a:t> Some plants have a mechanism of shedding of pollen before maturation of stigma. Why?(3</a:t>
            </a:r>
            <a:r>
              <a:rPr lang="en-US" sz="1600" b="0" dirty="0" smtClean="0">
                <a:latin typeface="Times New Roman" pitchFamily="18" charset="0"/>
                <a:cs typeface="Times New Roman" pitchFamily="18" charset="0"/>
              </a:rPr>
              <a:t>)</a:t>
            </a:r>
            <a:br>
              <a:rPr lang="en-US" sz="1600" b="0" dirty="0" smtClean="0">
                <a:latin typeface="Times New Roman" pitchFamily="18" charset="0"/>
                <a:cs typeface="Times New Roman" pitchFamily="18" charset="0"/>
              </a:rPr>
            </a:br>
            <a:r>
              <a:rPr lang="en-US" sz="1600" b="0" dirty="0" smtClean="0">
                <a:latin typeface="Times New Roman" pitchFamily="18" charset="0"/>
                <a:cs typeface="Times New Roman" pitchFamily="18" charset="0"/>
              </a:rPr>
              <a:t>4.Does </a:t>
            </a:r>
            <a:r>
              <a:rPr lang="en-US" sz="1600" b="0" dirty="0">
                <a:latin typeface="Times New Roman" pitchFamily="18" charset="0"/>
                <a:cs typeface="Times New Roman" pitchFamily="18" charset="0"/>
              </a:rPr>
              <a:t>self incompatibility impose any restrictions in </a:t>
            </a:r>
            <a:r>
              <a:rPr lang="en-US" sz="1600" b="0" dirty="0" err="1">
                <a:latin typeface="Times New Roman" pitchFamily="18" charset="0"/>
                <a:cs typeface="Times New Roman" pitchFamily="18" charset="0"/>
              </a:rPr>
              <a:t>autogamy</a:t>
            </a:r>
            <a:r>
              <a:rPr lang="en-US" sz="1600" b="0" dirty="0">
                <a:latin typeface="Times New Roman" pitchFamily="18" charset="0"/>
                <a:cs typeface="Times New Roman" pitchFamily="18" charset="0"/>
              </a:rPr>
              <a:t>. Give reasons and suggest the method of pollination in such plants</a:t>
            </a:r>
            <a:r>
              <a:rPr lang="en-US" sz="1600" b="0" dirty="0" smtClean="0">
                <a:latin typeface="Times New Roman" pitchFamily="18" charset="0"/>
                <a:cs typeface="Times New Roman" pitchFamily="18" charset="0"/>
              </a:rPr>
              <a:t>.</a:t>
            </a:r>
            <a:br>
              <a:rPr lang="en-US" sz="1600" b="0" dirty="0" smtClean="0">
                <a:latin typeface="Times New Roman" pitchFamily="18" charset="0"/>
                <a:cs typeface="Times New Roman" pitchFamily="18" charset="0"/>
              </a:rPr>
            </a:br>
            <a:r>
              <a:rPr lang="en-US" sz="1600" b="0" dirty="0" smtClean="0">
                <a:latin typeface="Times New Roman" pitchFamily="18" charset="0"/>
                <a:cs typeface="Times New Roman" pitchFamily="18" charset="0"/>
              </a:rPr>
              <a:t>5.A </a:t>
            </a:r>
            <a:r>
              <a:rPr lang="en-US" sz="1600" b="0" dirty="0">
                <a:latin typeface="Times New Roman" pitchFamily="18" charset="0"/>
                <a:cs typeface="Times New Roman" pitchFamily="18" charset="0"/>
              </a:rPr>
              <a:t>flower of a tomato plant following the process of sexual reproduction produces 240 viable seeds. Answer the following questions giving reasons </a:t>
            </a:r>
            <a:br>
              <a:rPr lang="en-US" sz="1600" b="0" dirty="0">
                <a:latin typeface="Times New Roman" pitchFamily="18" charset="0"/>
                <a:cs typeface="Times New Roman" pitchFamily="18" charset="0"/>
              </a:rPr>
            </a:br>
            <a:r>
              <a:rPr lang="en-US" sz="1600" b="0" dirty="0" smtClean="0">
                <a:latin typeface="Times New Roman" pitchFamily="18" charset="0"/>
                <a:cs typeface="Times New Roman" pitchFamily="18" charset="0"/>
              </a:rPr>
              <a:t>a)What </a:t>
            </a:r>
            <a:r>
              <a:rPr lang="en-US" sz="1600" b="0" dirty="0">
                <a:latin typeface="Times New Roman" pitchFamily="18" charset="0"/>
                <a:cs typeface="Times New Roman" pitchFamily="18" charset="0"/>
              </a:rPr>
              <a:t>is the minimum number of pollen grains that must have been involved in the pollination of it’s pistil?</a:t>
            </a:r>
            <a:br>
              <a:rPr lang="en-US" sz="1600" b="0" dirty="0">
                <a:latin typeface="Times New Roman" pitchFamily="18" charset="0"/>
                <a:cs typeface="Times New Roman" pitchFamily="18" charset="0"/>
              </a:rPr>
            </a:br>
            <a:r>
              <a:rPr lang="en-US" sz="1600" b="0" dirty="0" smtClean="0">
                <a:latin typeface="Times New Roman" pitchFamily="18" charset="0"/>
                <a:cs typeface="Times New Roman" pitchFamily="18" charset="0"/>
              </a:rPr>
              <a:t>b)What </a:t>
            </a:r>
            <a:r>
              <a:rPr lang="en-US" sz="1600" b="0" dirty="0">
                <a:latin typeface="Times New Roman" pitchFamily="18" charset="0"/>
                <a:cs typeface="Times New Roman" pitchFamily="18" charset="0"/>
              </a:rPr>
              <a:t>would have been the minimum number of ovules present in the ovary?</a:t>
            </a:r>
            <a:br>
              <a:rPr lang="en-US" sz="1600" b="0" dirty="0">
                <a:latin typeface="Times New Roman" pitchFamily="18" charset="0"/>
                <a:cs typeface="Times New Roman" pitchFamily="18" charset="0"/>
              </a:rPr>
            </a:br>
            <a:r>
              <a:rPr lang="en-US" sz="1600" b="0" dirty="0" smtClean="0">
                <a:latin typeface="Times New Roman" pitchFamily="18" charset="0"/>
                <a:cs typeface="Times New Roman" pitchFamily="18" charset="0"/>
              </a:rPr>
              <a:t>c)How </a:t>
            </a:r>
            <a:r>
              <a:rPr lang="en-US" sz="1600" b="0" dirty="0">
                <a:latin typeface="Times New Roman" pitchFamily="18" charset="0"/>
                <a:cs typeface="Times New Roman" pitchFamily="18" charset="0"/>
              </a:rPr>
              <a:t>many megaspore mother cells were involved?</a:t>
            </a:r>
            <a:br>
              <a:rPr lang="en-US" sz="1600" b="0" dirty="0">
                <a:latin typeface="Times New Roman" pitchFamily="18" charset="0"/>
                <a:cs typeface="Times New Roman" pitchFamily="18" charset="0"/>
              </a:rPr>
            </a:br>
            <a:r>
              <a:rPr lang="en-US" sz="1600" b="0" dirty="0">
                <a:latin typeface="Times New Roman" pitchFamily="18" charset="0"/>
                <a:cs typeface="Times New Roman" pitchFamily="18" charset="0"/>
              </a:rPr>
              <a:t>d</a:t>
            </a:r>
            <a:r>
              <a:rPr lang="en-US" sz="1600" b="0" dirty="0" smtClean="0">
                <a:latin typeface="Times New Roman" pitchFamily="18" charset="0"/>
                <a:cs typeface="Times New Roman" pitchFamily="18" charset="0"/>
              </a:rPr>
              <a:t>)What </a:t>
            </a:r>
            <a:r>
              <a:rPr lang="en-US" sz="1600" b="0" dirty="0">
                <a:latin typeface="Times New Roman" pitchFamily="18" charset="0"/>
                <a:cs typeface="Times New Roman" pitchFamily="18" charset="0"/>
              </a:rPr>
              <a:t>is the minimum number of microspore mother cells involved in the above case?</a:t>
            </a:r>
            <a:br>
              <a:rPr lang="en-US" sz="1600" b="0" dirty="0">
                <a:latin typeface="Times New Roman" pitchFamily="18" charset="0"/>
                <a:cs typeface="Times New Roman" pitchFamily="18" charset="0"/>
              </a:rPr>
            </a:br>
            <a:r>
              <a:rPr lang="en-US" sz="1600" b="0" dirty="0">
                <a:latin typeface="Times New Roman" pitchFamily="18" charset="0"/>
                <a:cs typeface="Times New Roman" pitchFamily="18" charset="0"/>
              </a:rPr>
              <a:t>e</a:t>
            </a:r>
            <a:r>
              <a:rPr lang="en-US" sz="1600" b="0" dirty="0" smtClean="0">
                <a:latin typeface="Times New Roman" pitchFamily="18" charset="0"/>
                <a:cs typeface="Times New Roman" pitchFamily="18" charset="0"/>
              </a:rPr>
              <a:t>)How </a:t>
            </a:r>
            <a:r>
              <a:rPr lang="en-US" sz="1600" b="0" dirty="0">
                <a:latin typeface="Times New Roman" pitchFamily="18" charset="0"/>
                <a:cs typeface="Times New Roman" pitchFamily="18" charset="0"/>
              </a:rPr>
              <a:t>many male gametes were involved in this case</a:t>
            </a:r>
            <a:r>
              <a:rPr lang="en-US" sz="1600" b="0" dirty="0" smtClean="0">
                <a:latin typeface="Times New Roman" pitchFamily="18" charset="0"/>
                <a:cs typeface="Times New Roman" pitchFamily="18" charset="0"/>
              </a:rPr>
              <a:t>?</a:t>
            </a:r>
            <a:br>
              <a:rPr lang="en-US" sz="1600" b="0" dirty="0" smtClean="0">
                <a:latin typeface="Times New Roman" pitchFamily="18" charset="0"/>
                <a:cs typeface="Times New Roman" pitchFamily="18" charset="0"/>
              </a:rPr>
            </a:br>
            <a:r>
              <a:rPr lang="en-US" sz="1600" b="0" dirty="0" smtClean="0">
                <a:latin typeface="Times New Roman" pitchFamily="18" charset="0"/>
                <a:cs typeface="Times New Roman" pitchFamily="18" charset="0"/>
              </a:rPr>
              <a:t>6.Give </a:t>
            </a:r>
            <a:r>
              <a:rPr lang="en-US" sz="1600" b="0" dirty="0">
                <a:latin typeface="Times New Roman" pitchFamily="18" charset="0"/>
                <a:cs typeface="Times New Roman" pitchFamily="18" charset="0"/>
              </a:rPr>
              <a:t>the common functions that the cotyledons and </a:t>
            </a:r>
            <a:r>
              <a:rPr lang="en-US" sz="1600" b="0" dirty="0" err="1">
                <a:latin typeface="Times New Roman" pitchFamily="18" charset="0"/>
                <a:cs typeface="Times New Roman" pitchFamily="18" charset="0"/>
              </a:rPr>
              <a:t>nucellus</a:t>
            </a:r>
            <a:r>
              <a:rPr lang="en-US" sz="1600" b="0" dirty="0">
                <a:latin typeface="Times New Roman" pitchFamily="18" charset="0"/>
                <a:cs typeface="Times New Roman" pitchFamily="18" charset="0"/>
              </a:rPr>
              <a:t> perform.(1)</a:t>
            </a:r>
            <a:br>
              <a:rPr lang="en-US" sz="1600" b="0" dirty="0">
                <a:latin typeface="Times New Roman" pitchFamily="18" charset="0"/>
                <a:cs typeface="Times New Roman" pitchFamily="18" charset="0"/>
              </a:rPr>
            </a:br>
            <a:r>
              <a:rPr lang="en-US" sz="1600" b="0" dirty="0" smtClean="0">
                <a:latin typeface="Times New Roman" pitchFamily="18" charset="0"/>
                <a:cs typeface="Times New Roman" pitchFamily="18" charset="0"/>
              </a:rPr>
              <a:t>7.In </a:t>
            </a:r>
            <a:r>
              <a:rPr lang="en-US" sz="1600" b="0" dirty="0">
                <a:latin typeface="Times New Roman" pitchFamily="18" charset="0"/>
                <a:cs typeface="Times New Roman" pitchFamily="18" charset="0"/>
              </a:rPr>
              <a:t>angiosperms zygote is diploid while PEN is triploid. How?(2)</a:t>
            </a:r>
            <a:br>
              <a:rPr lang="en-US" sz="1600" b="0" dirty="0">
                <a:latin typeface="Times New Roman" pitchFamily="18" charset="0"/>
                <a:cs typeface="Times New Roman" pitchFamily="18" charset="0"/>
              </a:rPr>
            </a:br>
            <a:r>
              <a:rPr lang="en-US" sz="1600" b="0" dirty="0" smtClean="0">
                <a:latin typeface="Times New Roman" pitchFamily="18" charset="0"/>
                <a:cs typeface="Times New Roman" pitchFamily="18" charset="0"/>
              </a:rPr>
              <a:t>8.Can </a:t>
            </a:r>
            <a:r>
              <a:rPr lang="en-US" sz="1600" b="0" dirty="0">
                <a:latin typeface="Times New Roman" pitchFamily="18" charset="0"/>
                <a:cs typeface="Times New Roman" pitchFamily="18" charset="0"/>
              </a:rPr>
              <a:t>an unfertilized </a:t>
            </a:r>
            <a:r>
              <a:rPr lang="en-US" sz="1600" b="0" dirty="0" err="1">
                <a:latin typeface="Times New Roman" pitchFamily="18" charset="0"/>
                <a:cs typeface="Times New Roman" pitchFamily="18" charset="0"/>
              </a:rPr>
              <a:t>apomictic</a:t>
            </a:r>
            <a:r>
              <a:rPr lang="en-US" sz="1600" b="0" dirty="0">
                <a:latin typeface="Times New Roman" pitchFamily="18" charset="0"/>
                <a:cs typeface="Times New Roman" pitchFamily="18" charset="0"/>
              </a:rPr>
              <a:t> </a:t>
            </a:r>
            <a:r>
              <a:rPr lang="en-US" sz="1600" b="0" dirty="0" err="1">
                <a:latin typeface="Times New Roman" pitchFamily="18" charset="0"/>
                <a:cs typeface="Times New Roman" pitchFamily="18" charset="0"/>
              </a:rPr>
              <a:t>embryosac</a:t>
            </a:r>
            <a:r>
              <a:rPr lang="en-US" sz="1600" b="0" dirty="0">
                <a:latin typeface="Times New Roman" pitchFamily="18" charset="0"/>
                <a:cs typeface="Times New Roman" pitchFamily="18" charset="0"/>
              </a:rPr>
              <a:t> give rise to a diploid embryo? Justify.</a:t>
            </a:r>
            <a:br>
              <a:rPr lang="en-US" sz="1600" b="0" dirty="0">
                <a:latin typeface="Times New Roman" pitchFamily="18" charset="0"/>
                <a:cs typeface="Times New Roman" pitchFamily="18" charset="0"/>
              </a:rPr>
            </a:br>
            <a:r>
              <a:rPr lang="en-US" sz="1600" b="0" dirty="0" smtClean="0">
                <a:latin typeface="Times New Roman" pitchFamily="18" charset="0"/>
                <a:cs typeface="Times New Roman" pitchFamily="18" charset="0"/>
              </a:rPr>
              <a:t>9.Strawberry </a:t>
            </a:r>
            <a:r>
              <a:rPr lang="en-US" sz="1600" b="0" dirty="0">
                <a:latin typeface="Times New Roman" pitchFamily="18" charset="0"/>
                <a:cs typeface="Times New Roman" pitchFamily="18" charset="0"/>
              </a:rPr>
              <a:t>is sweet and eaten raw. Why do Botanist call it a false </a:t>
            </a:r>
            <a:r>
              <a:rPr lang="en-US" sz="1600" b="0" dirty="0" smtClean="0">
                <a:latin typeface="Times New Roman" pitchFamily="18" charset="0"/>
                <a:cs typeface="Times New Roman" pitchFamily="18" charset="0"/>
              </a:rPr>
              <a:t>fruit</a:t>
            </a:r>
            <a:r>
              <a:rPr lang="en-US" sz="1800" b="0" dirty="0" smtClean="0">
                <a:latin typeface="Times New Roman" pitchFamily="18" charset="0"/>
                <a:cs typeface="Times New Roman" pitchFamily="18" charset="0"/>
              </a:rPr>
              <a:t>?</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143000" y="0"/>
            <a:ext cx="6400800" cy="628650"/>
          </a:xfrm>
        </p:spPr>
        <p:txBody>
          <a:bodyPr/>
          <a:lstStyle/>
          <a:p>
            <a:r>
              <a:rPr lang="en-US" b="1" u="sng" dirty="0" smtClean="0">
                <a:solidFill>
                  <a:srgbClr val="FF0000"/>
                </a:solidFill>
              </a:rPr>
              <a:t>HOTS</a:t>
            </a:r>
            <a:endParaRPr lang="en-US" b="1" u="sng"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5909310"/>
          </a:xfrm>
          <a:prstGeom prst="rect">
            <a:avLst/>
          </a:prstGeom>
        </p:spPr>
        <p:txBody>
          <a:bodyPr wrap="square">
            <a:spAutoFit/>
          </a:bodyPr>
          <a:lstStyle/>
          <a:p>
            <a:pPr lvl="0"/>
            <a:r>
              <a:rPr lang="en-US" dirty="0" smtClean="0"/>
              <a:t>1.The </a:t>
            </a:r>
            <a:r>
              <a:rPr lang="en-US" dirty="0"/>
              <a:t>microscopic pollen grains of the past are obtained as fossils. Which compound makes this possible?			</a:t>
            </a:r>
            <a:r>
              <a:rPr lang="en-US" dirty="0" smtClean="0"/>
              <a:t>                                                                                                         (2)</a:t>
            </a:r>
          </a:p>
          <a:p>
            <a:pPr lvl="0"/>
            <a:r>
              <a:rPr lang="en-US" dirty="0" smtClean="0"/>
              <a:t>2.</a:t>
            </a:r>
            <a:r>
              <a:rPr lang="en-US" dirty="0"/>
              <a:t> Differentiate between the cells formed in 2-celled stage of the pollen </a:t>
            </a:r>
            <a:r>
              <a:rPr lang="en-US" dirty="0" smtClean="0"/>
              <a:t>grain                     (2)</a:t>
            </a:r>
          </a:p>
          <a:p>
            <a:pPr lvl="0"/>
            <a:r>
              <a:rPr lang="en-US" dirty="0" smtClean="0"/>
              <a:t>3</a:t>
            </a:r>
            <a:r>
              <a:rPr lang="en-US" dirty="0"/>
              <a:t>Differentiate between male gametophyte and female gametophyte		</a:t>
            </a:r>
            <a:r>
              <a:rPr lang="en-US" dirty="0" smtClean="0"/>
              <a:t>                 (</a:t>
            </a:r>
            <a:r>
              <a:rPr lang="en-US" dirty="0"/>
              <a:t>2</a:t>
            </a:r>
            <a:r>
              <a:rPr lang="en-US" dirty="0" smtClean="0"/>
              <a:t>)</a:t>
            </a:r>
          </a:p>
          <a:p>
            <a:pPr lvl="0"/>
            <a:r>
              <a:rPr lang="en-US" dirty="0" smtClean="0"/>
              <a:t>4.Plants </a:t>
            </a:r>
            <a:r>
              <a:rPr lang="en-US" dirty="0"/>
              <a:t>like </a:t>
            </a:r>
            <a:r>
              <a:rPr lang="en-US" i="1" dirty="0"/>
              <a:t>Viola</a:t>
            </a:r>
            <a:r>
              <a:rPr lang="en-US" dirty="0"/>
              <a:t> and </a:t>
            </a:r>
            <a:r>
              <a:rPr lang="en-US" i="1" dirty="0"/>
              <a:t>Oxalis </a:t>
            </a:r>
            <a:r>
              <a:rPr lang="en-US" dirty="0"/>
              <a:t>produce 2 types of flowers. Name and describe these 2 types of flowers.									</a:t>
            </a:r>
            <a:r>
              <a:rPr lang="en-US" dirty="0" smtClean="0"/>
              <a:t>(</a:t>
            </a:r>
            <a:r>
              <a:rPr lang="en-US" dirty="0"/>
              <a:t>2)</a:t>
            </a:r>
          </a:p>
          <a:p>
            <a:pPr lvl="0"/>
            <a:r>
              <a:rPr lang="en-US" dirty="0" smtClean="0"/>
              <a:t>5.List </a:t>
            </a:r>
            <a:r>
              <a:rPr lang="en-US" dirty="0"/>
              <a:t>any 4 differences between wind pollinated and insect pollinated flowers		(2)</a:t>
            </a:r>
          </a:p>
          <a:p>
            <a:r>
              <a:rPr lang="en-US" dirty="0" smtClean="0"/>
              <a:t>6.Geitonogamy </a:t>
            </a:r>
            <a:r>
              <a:rPr lang="en-US" dirty="0"/>
              <a:t>is morphologically cross pollination but genetically self pollination. </a:t>
            </a:r>
            <a:r>
              <a:rPr lang="en-US" dirty="0" smtClean="0"/>
              <a:t>Explain (2)</a:t>
            </a:r>
          </a:p>
          <a:p>
            <a:pPr lvl="0"/>
            <a:r>
              <a:rPr lang="en-US" i="1" dirty="0"/>
              <a:t>Yucca</a:t>
            </a:r>
            <a:r>
              <a:rPr lang="en-US" dirty="0"/>
              <a:t> and moth cannot complete their life cycles without each other. Explain.		(2</a:t>
            </a:r>
            <a:r>
              <a:rPr lang="en-US" dirty="0" smtClean="0"/>
              <a:t>)</a:t>
            </a:r>
            <a:endParaRPr lang="en-US" dirty="0"/>
          </a:p>
          <a:p>
            <a:pPr lvl="0"/>
            <a:r>
              <a:rPr lang="en-US" dirty="0"/>
              <a:t>7</a:t>
            </a:r>
            <a:r>
              <a:rPr lang="en-US" dirty="0" smtClean="0"/>
              <a:t>.Explain </a:t>
            </a:r>
            <a:r>
              <a:rPr lang="en-US" dirty="0"/>
              <a:t>with the help of a series of diagrams the development of a mature embryo sac from a megaspore mother cell in an angiosperm					(5)</a:t>
            </a:r>
          </a:p>
          <a:p>
            <a:pPr lvl="0"/>
            <a:r>
              <a:rPr lang="en-US" dirty="0"/>
              <a:t>8</a:t>
            </a:r>
            <a:r>
              <a:rPr lang="en-US" dirty="0" smtClean="0"/>
              <a:t>.Draw </a:t>
            </a:r>
            <a:r>
              <a:rPr lang="en-US" dirty="0"/>
              <a:t>a diagrammatic sketch of the sectional view of a typical </a:t>
            </a:r>
            <a:r>
              <a:rPr lang="en-US" dirty="0" err="1"/>
              <a:t>angiospermic</a:t>
            </a:r>
            <a:r>
              <a:rPr lang="en-US" dirty="0"/>
              <a:t> ovule and label it’s parts								</a:t>
            </a:r>
            <a:r>
              <a:rPr lang="en-US" dirty="0" smtClean="0"/>
              <a:t>                     (</a:t>
            </a:r>
            <a:r>
              <a:rPr lang="en-US" dirty="0"/>
              <a:t>3</a:t>
            </a:r>
            <a:r>
              <a:rPr lang="en-US" dirty="0" smtClean="0"/>
              <a:t>)</a:t>
            </a:r>
          </a:p>
          <a:p>
            <a:pPr lvl="0"/>
            <a:r>
              <a:rPr lang="en-US" dirty="0" smtClean="0"/>
              <a:t>9.Explain </a:t>
            </a:r>
            <a:r>
              <a:rPr lang="en-US" dirty="0"/>
              <a:t>the mode of pollination of </a:t>
            </a:r>
            <a:r>
              <a:rPr lang="en-US" i="1" dirty="0" err="1"/>
              <a:t>Vallisneria.</a:t>
            </a:r>
            <a:r>
              <a:rPr lang="en-US" dirty="0" err="1"/>
              <a:t>How</a:t>
            </a:r>
            <a:r>
              <a:rPr lang="en-US" dirty="0"/>
              <a:t> is the pollination of water </a:t>
            </a:r>
            <a:r>
              <a:rPr lang="en-US" dirty="0" err="1"/>
              <a:t>lilly</a:t>
            </a:r>
            <a:r>
              <a:rPr lang="en-US" dirty="0"/>
              <a:t> different from  that of </a:t>
            </a:r>
            <a:r>
              <a:rPr lang="en-US" dirty="0" err="1"/>
              <a:t>Vallisneria</a:t>
            </a:r>
            <a:r>
              <a:rPr lang="en-US" dirty="0"/>
              <a:t>							</a:t>
            </a:r>
            <a:r>
              <a:rPr lang="en-US" dirty="0" smtClean="0"/>
              <a:t>(</a:t>
            </a:r>
            <a:r>
              <a:rPr lang="en-US" dirty="0"/>
              <a:t>3</a:t>
            </a:r>
            <a:r>
              <a:rPr lang="en-US" dirty="0" smtClean="0"/>
              <a:t>)</a:t>
            </a:r>
            <a:endParaRPr lang="en-US" dirty="0"/>
          </a:p>
          <a:p>
            <a:pPr lvl="0"/>
            <a:r>
              <a:rPr lang="en-US" dirty="0" smtClean="0"/>
              <a:t>10.Make </a:t>
            </a:r>
            <a:r>
              <a:rPr lang="en-US" dirty="0"/>
              <a:t>a list of any three out breeding devices that the flowering plants have developed and explain how they help to encourage cross pollination				</a:t>
            </a:r>
            <a:r>
              <a:rPr lang="en-US" dirty="0" smtClean="0"/>
              <a:t>(</a:t>
            </a:r>
            <a:r>
              <a:rPr lang="en-US" dirty="0"/>
              <a:t>3)</a:t>
            </a:r>
          </a:p>
          <a:p>
            <a:pPr lvl="0"/>
            <a:r>
              <a:rPr lang="en-US" dirty="0" smtClean="0"/>
              <a:t>11.What </a:t>
            </a:r>
            <a:r>
              <a:rPr lang="en-US" dirty="0"/>
              <a:t>is self incompatibility?</a:t>
            </a:r>
          </a:p>
          <a:p>
            <a:pPr lvl="0"/>
            <a:r>
              <a:rPr lang="en-US" dirty="0" smtClean="0"/>
              <a:t>12.Why </a:t>
            </a:r>
            <a:r>
              <a:rPr lang="en-US" dirty="0"/>
              <a:t>does self –pollination not lead to seed formation in self incompatible species?	(3</a:t>
            </a:r>
            <a:r>
              <a:rPr lang="en-US" dirty="0" smtClean="0"/>
              <a:t>)</a:t>
            </a:r>
          </a:p>
          <a:p>
            <a:pPr lvl="0"/>
            <a:r>
              <a:rPr lang="en-US" dirty="0" smtClean="0"/>
              <a:t>13.Why </a:t>
            </a:r>
            <a:r>
              <a:rPr lang="en-US" dirty="0"/>
              <a:t>is the process of fertilization in angiosperms termed as double </a:t>
            </a:r>
            <a:r>
              <a:rPr lang="en-US" dirty="0" err="1"/>
              <a:t>fertlisation</a:t>
            </a:r>
            <a:r>
              <a:rPr lang="en-US" dirty="0"/>
              <a:t>? Explain.(2)</a:t>
            </a:r>
          </a:p>
          <a:p>
            <a:pPr lvl="0"/>
            <a:r>
              <a:rPr lang="en-US" dirty="0" smtClean="0"/>
              <a:t>14.Write </a:t>
            </a:r>
            <a:r>
              <a:rPr lang="en-US" dirty="0"/>
              <a:t>one similarity and one difference between </a:t>
            </a:r>
            <a:r>
              <a:rPr lang="en-US" dirty="0" err="1"/>
              <a:t>parthenocarpy</a:t>
            </a:r>
            <a:r>
              <a:rPr lang="en-US" dirty="0"/>
              <a:t> and apomixes</a:t>
            </a:r>
            <a:r>
              <a:rPr lang="en-US" dirty="0" smtClean="0"/>
              <a:t>?            (</a:t>
            </a:r>
            <a:r>
              <a:rPr lang="en-US" dirty="0"/>
              <a:t>2)</a:t>
            </a:r>
          </a:p>
          <a:p>
            <a:pPr lvl="0"/>
            <a:r>
              <a:rPr lang="en-US" dirty="0" smtClean="0"/>
              <a:t>15.How </a:t>
            </a:r>
            <a:r>
              <a:rPr lang="en-US" dirty="0"/>
              <a:t>are </a:t>
            </a:r>
            <a:r>
              <a:rPr lang="en-US" dirty="0" err="1"/>
              <a:t>apomictic</a:t>
            </a:r>
            <a:r>
              <a:rPr lang="en-US" dirty="0"/>
              <a:t> seeds produced in nature</a:t>
            </a:r>
            <a:r>
              <a:rPr lang="en-US" dirty="0" smtClean="0"/>
              <a:t>?                                                                       (</a:t>
            </a:r>
            <a:r>
              <a:rPr lang="en-US" dirty="0"/>
              <a:t>2)</a:t>
            </a:r>
          </a:p>
          <a:p>
            <a:pPr lvl="0"/>
            <a:endParaRPr lang="en-US" dirty="0"/>
          </a:p>
          <a:p>
            <a:pPr lvl="0"/>
            <a:endParaRPr lang="en-US" dirty="0"/>
          </a:p>
          <a:p>
            <a:pPr lvl="0"/>
            <a:endParaRPr lang="en-US" dirty="0" smtClean="0"/>
          </a:p>
          <a:p>
            <a:pPr lvl="0"/>
            <a:endParaRPr lang="en-US" dirty="0" smtClean="0"/>
          </a:p>
          <a:p>
            <a:pPr lvl="0"/>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Chapter 02  Morphology in flowering plants.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1.Match the following post fertilization parts with pre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fertilisation</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part.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a)Endosperm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Ovary wall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Pericarp</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ii)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epiblast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iii) PEC</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2.What modification should the carpel of an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anemophilous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flower have to facilitate air borne pollination?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3.The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meiocyte</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rice has 24 chromosomes. Write the number of chromosome in its endosperm and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synergids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4.The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gynoecium</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a:t>
            </a:r>
            <a:r>
              <a:rPr kumimoji="0" lang="en-US"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Michelia</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Papaver</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are______________ and ________________ respectively.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5.The pollination in Water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hyacynth</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Vallisneria</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are_________________and</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____________ respectively.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6.Why seed sets are assured in </a:t>
            </a:r>
            <a:r>
              <a:rPr kumimoji="0" lang="en-US"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Viola</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7.How does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parthenocarpy</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differs from apomixes?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8.Why in most angiosperms development of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embryosac</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 called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monosperic</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9.Define pollen-pistil interaction.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10.Name the plant seed of which was found to be the oldest and viable.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11.What are enclosed by coleoptiles?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12.How many meiosis are required for the formation of 44 fruits?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13.Why bagging is necessary in artificial hybridization?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14.Which device did develop in Papaya to prevent both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auogamy</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geitenogamy</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15.Pollen grains can be preserved as fossils. Justify the statement.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57149"/>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eaLnBrk="0" fontAlgn="base" hangingPunct="0">
              <a:spcBef>
                <a:spcPct val="0"/>
              </a:spcBef>
              <a:spcAft>
                <a:spcPct val="0"/>
              </a:spcAft>
              <a:buFont typeface="+mj-lt"/>
              <a:buAutoNum type="arabicPeriod"/>
            </a:pPr>
            <a:r>
              <a:rPr lang="en-US" dirty="0" smtClean="0"/>
              <a:t>Calculate </a:t>
            </a:r>
            <a:r>
              <a:rPr lang="en-US" dirty="0"/>
              <a:t>the chromosome number of </a:t>
            </a:r>
            <a:r>
              <a:rPr lang="en-US" dirty="0" err="1"/>
              <a:t>prothalial</a:t>
            </a:r>
            <a:r>
              <a:rPr lang="en-US" dirty="0"/>
              <a:t> cells in </a:t>
            </a:r>
            <a:r>
              <a:rPr lang="en-US" i="1" dirty="0" err="1"/>
              <a:t>Ophioglosum</a:t>
            </a:r>
            <a:r>
              <a:rPr lang="en-US" i="1" dirty="0"/>
              <a:t> </a:t>
            </a:r>
            <a:r>
              <a:rPr lang="en-US" dirty="0"/>
              <a:t>and endosperm of Rice.</a:t>
            </a:r>
          </a:p>
          <a:p>
            <a:pPr marL="342900" lvl="0" indent="-342900">
              <a:buFont typeface="+mj-lt"/>
              <a:buAutoNum type="arabicPeriod"/>
            </a:pPr>
            <a:r>
              <a:rPr lang="en-US" dirty="0"/>
              <a:t>Justify the following statements:</a:t>
            </a:r>
          </a:p>
          <a:p>
            <a:pPr marL="342900" lvl="0" indent="-342900">
              <a:buFont typeface="+mj-lt"/>
              <a:buAutoNum type="arabicPeriod"/>
            </a:pPr>
            <a:r>
              <a:rPr lang="en-US" dirty="0"/>
              <a:t>Pollen grains of some species of </a:t>
            </a:r>
            <a:r>
              <a:rPr lang="en-US" dirty="0" err="1"/>
              <a:t>Leguminoseae</a:t>
            </a:r>
            <a:r>
              <a:rPr lang="en-US" dirty="0"/>
              <a:t> needs to be preserved in cryopreservation after one month.</a:t>
            </a:r>
          </a:p>
          <a:p>
            <a:pPr marL="342900" lvl="0" indent="-342900">
              <a:buFont typeface="+mj-lt"/>
              <a:buAutoNum type="arabicPeriod"/>
            </a:pPr>
            <a:r>
              <a:rPr lang="en-US" dirty="0"/>
              <a:t>In western countries pollen tablets and syrups are available in market.</a:t>
            </a:r>
          </a:p>
          <a:p>
            <a:pPr marL="342900" lvl="0" indent="-342900">
              <a:buFont typeface="+mj-lt"/>
              <a:buAutoNum type="arabicPeriod"/>
            </a:pPr>
            <a:r>
              <a:rPr lang="en-US" dirty="0"/>
              <a:t>Pollen grains can be preserved as fossils.</a:t>
            </a:r>
          </a:p>
          <a:p>
            <a:pPr marL="342900" lvl="0" indent="-342900">
              <a:buFont typeface="+mj-lt"/>
              <a:buAutoNum type="arabicPeriod"/>
            </a:pPr>
            <a:r>
              <a:rPr lang="en-US" dirty="0"/>
              <a:t>Find the reason why </a:t>
            </a:r>
            <a:r>
              <a:rPr lang="en-US" dirty="0" err="1"/>
              <a:t>outbreeding</a:t>
            </a:r>
            <a:r>
              <a:rPr lang="en-US" dirty="0"/>
              <a:t> devices develops in flowering plants? Mention such type of devices which can prevent both </a:t>
            </a:r>
            <a:r>
              <a:rPr lang="en-US" dirty="0" err="1"/>
              <a:t>autogamy</a:t>
            </a:r>
            <a:r>
              <a:rPr lang="en-US" dirty="0"/>
              <a:t> and </a:t>
            </a:r>
            <a:r>
              <a:rPr lang="en-US" dirty="0" err="1"/>
              <a:t>geitenogamy</a:t>
            </a:r>
            <a:r>
              <a:rPr lang="en-US" dirty="0" smtClean="0"/>
              <a:t>.</a:t>
            </a:r>
          </a:p>
          <a:p>
            <a:pPr marL="342900" lvl="0" indent="-342900" algn="just" fontAlgn="base">
              <a:spcBef>
                <a:spcPct val="0"/>
              </a:spcBef>
              <a:spcAft>
                <a:spcPct val="0"/>
              </a:spcAft>
              <a:buFont typeface="+mj-lt"/>
              <a:buAutoNum type="arabicPeriod"/>
            </a:pPr>
            <a:r>
              <a:rPr lang="en-US" dirty="0"/>
              <a:t>(a) Trace the development of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Can an unfertilized,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apomictic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embryo sac give rise to a diploid embryo? If yes then how? Give an example of it.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By producing unisexual flowers </a:t>
            </a: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Cucurbita</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monoecious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whereas Papaya is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dioecious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Explain why?</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Explain the importance of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syngamy</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meiosis in a sexual life cycle of an organism.</a:t>
            </a:r>
          </a:p>
          <a:p>
            <a:pPr lvl="0"/>
            <a:r>
              <a:rPr lang="en-US" dirty="0" smtClean="0"/>
              <a:t>10.   a) Trace the development of megaspore </a:t>
            </a:r>
            <a:r>
              <a:rPr lang="en-US" dirty="0"/>
              <a:t>mother cell up to the formation of a mature embryo-sac in a flowering plant.</a:t>
            </a:r>
          </a:p>
          <a:p>
            <a:r>
              <a:rPr lang="en-US" dirty="0"/>
              <a:t>         (b) Draw a </a:t>
            </a:r>
            <a:r>
              <a:rPr lang="en-US" dirty="0" err="1"/>
              <a:t>labelled</a:t>
            </a:r>
            <a:r>
              <a:rPr lang="en-US" dirty="0"/>
              <a:t> diagram of the structure of mature </a:t>
            </a:r>
            <a:r>
              <a:rPr lang="en-US" dirty="0" err="1"/>
              <a:t>dicot</a:t>
            </a:r>
            <a:r>
              <a:rPr lang="en-US" dirty="0"/>
              <a:t> embryo</a:t>
            </a:r>
            <a:r>
              <a:rPr lang="en-US" dirty="0" smtClean="0"/>
              <a:t>.</a:t>
            </a:r>
            <a:endParaRPr lang="en-US" dirty="0"/>
          </a:p>
          <a:p>
            <a:r>
              <a:rPr lang="en-US" dirty="0" smtClean="0"/>
              <a:t>11. (</a:t>
            </a:r>
            <a:r>
              <a:rPr lang="en-US" i="1" dirty="0" smtClean="0"/>
              <a:t>a</a:t>
            </a:r>
            <a:r>
              <a:rPr lang="en-US" dirty="0"/>
              <a:t>) Draw a diagram of an enlarged view of T.S. of one microsporangium of an angiosperm and label the following parts:</a:t>
            </a:r>
          </a:p>
          <a:p>
            <a:r>
              <a:rPr lang="en-US" dirty="0"/>
              <a:t>           (</a:t>
            </a:r>
            <a:r>
              <a:rPr lang="en-US" i="1" dirty="0" err="1"/>
              <a:t>i</a:t>
            </a:r>
            <a:r>
              <a:rPr lang="en-US" dirty="0"/>
              <a:t>) </a:t>
            </a:r>
            <a:r>
              <a:rPr lang="en-US" dirty="0" err="1"/>
              <a:t>Tapetum</a:t>
            </a:r>
            <a:r>
              <a:rPr lang="en-US" dirty="0"/>
              <a:t> (</a:t>
            </a:r>
            <a:r>
              <a:rPr lang="en-US" i="1" dirty="0"/>
              <a:t>ii</a:t>
            </a:r>
            <a:r>
              <a:rPr lang="en-US" dirty="0"/>
              <a:t>) Middle layer</a:t>
            </a:r>
          </a:p>
          <a:p>
            <a:r>
              <a:rPr lang="en-US" dirty="0"/>
              <a:t>           (</a:t>
            </a:r>
            <a:r>
              <a:rPr lang="en-US" i="1" dirty="0"/>
              <a:t>iii</a:t>
            </a:r>
            <a:r>
              <a:rPr lang="en-US" dirty="0"/>
              <a:t>) </a:t>
            </a:r>
            <a:r>
              <a:rPr lang="en-US" dirty="0" err="1"/>
              <a:t>Endothecium</a:t>
            </a:r>
            <a:r>
              <a:rPr lang="en-US" dirty="0"/>
              <a:t> (</a:t>
            </a:r>
            <a:r>
              <a:rPr lang="en-US" i="1" dirty="0"/>
              <a:t>iv</a:t>
            </a:r>
            <a:r>
              <a:rPr lang="en-US" dirty="0"/>
              <a:t>) Microspore mother cells</a:t>
            </a:r>
          </a:p>
          <a:p>
            <a:r>
              <a:rPr lang="en-US" dirty="0"/>
              <a:t>     </a:t>
            </a:r>
            <a:r>
              <a:rPr lang="en-US" dirty="0" smtClean="0"/>
              <a:t>       </a:t>
            </a:r>
            <a:r>
              <a:rPr lang="en-US" dirty="0"/>
              <a:t>(</a:t>
            </a:r>
            <a:r>
              <a:rPr lang="en-US" i="1" dirty="0"/>
              <a:t>b</a:t>
            </a:r>
            <a:r>
              <a:rPr lang="en-US" dirty="0"/>
              <a:t>) Mention the characteristic features and function of </a:t>
            </a:r>
            <a:r>
              <a:rPr lang="en-US" dirty="0" err="1"/>
              <a:t>tapetum</a:t>
            </a:r>
            <a:r>
              <a:rPr lang="en-US" dirty="0"/>
              <a:t>.</a:t>
            </a:r>
          </a:p>
          <a:p>
            <a:r>
              <a:rPr lang="en-US" dirty="0"/>
              <a:t>     </a:t>
            </a:r>
            <a:r>
              <a:rPr lang="en-US" dirty="0" smtClean="0"/>
              <a:t>       </a:t>
            </a:r>
            <a:r>
              <a:rPr lang="en-US" dirty="0"/>
              <a:t>(</a:t>
            </a:r>
            <a:r>
              <a:rPr lang="en-US" i="1" dirty="0"/>
              <a:t>c</a:t>
            </a:r>
            <a:r>
              <a:rPr lang="en-US" dirty="0"/>
              <a:t>) Explain the following giving reasons:</a:t>
            </a:r>
          </a:p>
          <a:p>
            <a:r>
              <a:rPr lang="en-US" dirty="0"/>
              <a:t>        </a:t>
            </a:r>
            <a:r>
              <a:rPr lang="en-US" dirty="0" smtClean="0"/>
              <a:t>     </a:t>
            </a:r>
            <a:r>
              <a:rPr lang="en-US" dirty="0"/>
              <a:t>(</a:t>
            </a:r>
            <a:r>
              <a:rPr lang="en-US" i="1" dirty="0" err="1"/>
              <a:t>i</a:t>
            </a:r>
            <a:r>
              <a:rPr lang="en-US" dirty="0"/>
              <a:t>) Pollen grains are well preserved as fossils.</a:t>
            </a:r>
          </a:p>
          <a:p>
            <a:r>
              <a:rPr lang="en-US" dirty="0"/>
              <a:t>        </a:t>
            </a:r>
            <a:r>
              <a:rPr lang="en-US" dirty="0" smtClean="0"/>
              <a:t>     </a:t>
            </a:r>
            <a:r>
              <a:rPr lang="en-US" dirty="0"/>
              <a:t>(</a:t>
            </a:r>
            <a:r>
              <a:rPr lang="en-US" i="1" dirty="0"/>
              <a:t>ii</a:t>
            </a:r>
            <a:r>
              <a:rPr lang="en-US" dirty="0"/>
              <a:t>) Pollen tablets are in use by people these days.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4"/>
          <p:cNvSpPr txBox="1">
            <a:spLocks noGrp="1"/>
          </p:cNvSpPr>
          <p:nvPr>
            <p:ph type="title" idx="4294967295"/>
          </p:nvPr>
        </p:nvSpPr>
        <p:spPr>
          <a:xfrm>
            <a:off x="323850" y="342900"/>
            <a:ext cx="8477400" cy="4457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800" i="1" dirty="0" smtClean="0">
                <a:solidFill>
                  <a:srgbClr val="FFFFFF"/>
                </a:solidFill>
              </a:rPr>
              <a:t>Refer the NCERT Book. Figures their names and questions of exercise.</a:t>
            </a:r>
            <a:br>
              <a:rPr lang="en-US" sz="1800" i="1" dirty="0" smtClean="0">
                <a:solidFill>
                  <a:srgbClr val="FFFFFF"/>
                </a:solidFill>
              </a:rPr>
            </a:br>
            <a:r>
              <a:rPr lang="en-US" sz="1800" i="1" dirty="0" smtClean="0">
                <a:solidFill>
                  <a:srgbClr val="FFFFFF"/>
                </a:solidFill>
              </a:rPr>
              <a:t>Subscribe </a:t>
            </a:r>
            <a:r>
              <a:rPr lang="en-US" sz="1800" i="1" dirty="0" err="1" smtClean="0">
                <a:solidFill>
                  <a:srgbClr val="FFFFFF"/>
                </a:solidFill>
              </a:rPr>
              <a:t>shiksha</a:t>
            </a:r>
            <a:r>
              <a:rPr lang="en-US" sz="1800" i="1" dirty="0" smtClean="0">
                <a:solidFill>
                  <a:srgbClr val="FFFFFF"/>
                </a:solidFill>
              </a:rPr>
              <a:t> house on you tube.</a:t>
            </a:r>
            <a:br>
              <a:rPr lang="en-US" sz="1800" i="1" dirty="0" smtClean="0">
                <a:solidFill>
                  <a:srgbClr val="FFFFFF"/>
                </a:solidFill>
              </a:rPr>
            </a:br>
            <a:r>
              <a:rPr lang="en-US" sz="1800" i="1" dirty="0" smtClean="0">
                <a:solidFill>
                  <a:srgbClr val="FFFFFF"/>
                </a:solidFill>
              </a:rPr>
              <a:t>Download NCERT app in your mobile for latest edition of your NCERT books, </a:t>
            </a:r>
            <a:r>
              <a:rPr lang="en-US" sz="1800" i="1" dirty="0" err="1" smtClean="0">
                <a:solidFill>
                  <a:srgbClr val="FFFFFF"/>
                </a:solidFill>
              </a:rPr>
              <a:t>examplar</a:t>
            </a:r>
            <a:r>
              <a:rPr lang="en-US" sz="1800" i="1" dirty="0" smtClean="0">
                <a:solidFill>
                  <a:srgbClr val="FFFFFF"/>
                </a:solidFill>
              </a:rPr>
              <a:t>, updated questions for 12</a:t>
            </a:r>
            <a:r>
              <a:rPr lang="en-US" sz="1800" i="1" baseline="30000" dirty="0" smtClean="0">
                <a:solidFill>
                  <a:srgbClr val="FFFFFF"/>
                </a:solidFill>
              </a:rPr>
              <a:t>th</a:t>
            </a:r>
            <a:r>
              <a:rPr lang="en-US" sz="1800" i="1" dirty="0" smtClean="0">
                <a:solidFill>
                  <a:srgbClr val="FFFFFF"/>
                </a:solidFill>
              </a:rPr>
              <a:t> Board </a:t>
            </a:r>
            <a:r>
              <a:rPr lang="en-US" sz="2000" i="1" dirty="0" smtClean="0">
                <a:solidFill>
                  <a:srgbClr val="FFFFFF"/>
                </a:solidFill>
              </a:rPr>
              <a:t>exam</a:t>
            </a:r>
            <a:r>
              <a:rPr lang="en-US" sz="1800" i="1" dirty="0" smtClean="0">
                <a:solidFill>
                  <a:srgbClr val="FFFFFF"/>
                </a:solidFill>
              </a:rPr>
              <a:t> and entrance examinations.</a:t>
            </a:r>
            <a:endParaRPr sz="1800" i="1">
              <a:solidFill>
                <a:srgbClr val="FFFFFF"/>
              </a:solidFill>
            </a:endParaRPr>
          </a:p>
        </p:txBody>
      </p:sp>
      <p:sp>
        <p:nvSpPr>
          <p:cNvPr id="201" name="Google Shape;201;p24"/>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45</a:t>
            </a:fld>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ctrTitle" idx="4294967295"/>
          </p:nvPr>
        </p:nvSpPr>
        <p:spPr>
          <a:xfrm>
            <a:off x="1275150" y="1507150"/>
            <a:ext cx="6593700" cy="8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smtClean="0"/>
              <a:t>Thank you</a:t>
            </a:r>
            <a:endParaRPr sz="6000"/>
          </a:p>
        </p:txBody>
      </p:sp>
      <p:sp>
        <p:nvSpPr>
          <p:cNvPr id="311" name="Google Shape;311;p37"/>
          <p:cNvSpPr txBox="1">
            <a:spLocks noGrp="1"/>
          </p:cNvSpPr>
          <p:nvPr>
            <p:ph type="subTitle" idx="4294967295"/>
          </p:nvPr>
        </p:nvSpPr>
        <p:spPr>
          <a:xfrm>
            <a:off x="1275150" y="2389079"/>
            <a:ext cx="6593700" cy="14685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3600" b="1" i="1">
              <a:latin typeface="Playfair Display"/>
              <a:ea typeface="Playfair Display"/>
              <a:cs typeface="Playfair Display"/>
              <a:sym typeface="Playfair Display"/>
            </a:endParaRPr>
          </a:p>
        </p:txBody>
      </p:sp>
      <p:sp>
        <p:nvSpPr>
          <p:cNvPr id="312" name="Google Shape;312;p37"/>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46</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title"/>
          </p:nvPr>
        </p:nvSpPr>
        <p:spPr>
          <a:xfrm>
            <a:off x="3810000" y="3"/>
            <a:ext cx="4463400" cy="460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accent3">
                    <a:lumMod val="50000"/>
                  </a:schemeClr>
                </a:solidFill>
              </a:rPr>
              <a:t>STRUCTURE OF MICROSPORANGIUM</a:t>
            </a:r>
            <a:endParaRPr sz="1800">
              <a:solidFill>
                <a:schemeClr val="accent3">
                  <a:lumMod val="50000"/>
                </a:schemeClr>
              </a:solidFill>
            </a:endParaRPr>
          </a:p>
        </p:txBody>
      </p:sp>
      <p:sp>
        <p:nvSpPr>
          <p:cNvPr id="162" name="Google Shape;162;p19"/>
          <p:cNvSpPr txBox="1">
            <a:spLocks noGrp="1"/>
          </p:cNvSpPr>
          <p:nvPr>
            <p:ph type="body" idx="1"/>
          </p:nvPr>
        </p:nvSpPr>
        <p:spPr>
          <a:xfrm>
            <a:off x="1219200" y="514350"/>
            <a:ext cx="7086600" cy="3706900"/>
          </a:xfrm>
          <a:prstGeom prst="rect">
            <a:avLst/>
          </a:prstGeom>
        </p:spPr>
        <p:txBody>
          <a:bodyPr spcFirstLastPara="1" wrap="square" lIns="91425" tIns="91425" rIns="91425" bIns="91425" anchor="t" anchorCtr="0">
            <a:noAutofit/>
          </a:bodyPr>
          <a:lstStyle/>
          <a:p>
            <a:r>
              <a:rPr lang="en-US" dirty="0" smtClean="0">
                <a:solidFill>
                  <a:schemeClr val="tx1"/>
                </a:solidFill>
              </a:rPr>
              <a:t>The microsporangium is surrounded by four wall layers (</a:t>
            </a:r>
            <a:r>
              <a:rPr lang="en-US" b="1" u="sng" dirty="0" smtClean="0">
                <a:solidFill>
                  <a:schemeClr val="tx1"/>
                </a:solidFill>
              </a:rPr>
              <a:t>epidermis, </a:t>
            </a:r>
            <a:r>
              <a:rPr lang="en-US" b="1" u="sng" dirty="0" err="1" smtClean="0">
                <a:solidFill>
                  <a:schemeClr val="tx1"/>
                </a:solidFill>
              </a:rPr>
              <a:t>endothecium</a:t>
            </a:r>
            <a:r>
              <a:rPr lang="en-US" b="1" u="sng" dirty="0" smtClean="0">
                <a:solidFill>
                  <a:schemeClr val="tx1"/>
                </a:solidFill>
              </a:rPr>
              <a:t>, middle layers, and </a:t>
            </a:r>
            <a:r>
              <a:rPr lang="en-US" b="1" u="sng" dirty="0" err="1" smtClean="0">
                <a:solidFill>
                  <a:schemeClr val="tx1"/>
                </a:solidFill>
              </a:rPr>
              <a:t>tapetum</a:t>
            </a:r>
            <a:r>
              <a:rPr lang="en-US" b="1" u="sng" dirty="0" smtClean="0">
                <a:solidFill>
                  <a:schemeClr val="tx1"/>
                </a:solidFill>
              </a:rPr>
              <a:t>).</a:t>
            </a:r>
          </a:p>
          <a:p>
            <a:r>
              <a:rPr lang="en-US" dirty="0" smtClean="0">
                <a:solidFill>
                  <a:schemeClr val="tx1"/>
                </a:solidFill>
              </a:rPr>
              <a:t>The </a:t>
            </a:r>
            <a:r>
              <a:rPr lang="en-US" u="sng" dirty="0" smtClean="0">
                <a:solidFill>
                  <a:schemeClr val="tx1"/>
                </a:solidFill>
              </a:rPr>
              <a:t>outer three layers are protective and help in dehiscence of anther </a:t>
            </a:r>
            <a:r>
              <a:rPr lang="en-US" dirty="0" smtClean="0">
                <a:solidFill>
                  <a:schemeClr val="tx1"/>
                </a:solidFill>
              </a:rPr>
              <a:t>to release the pollen grains. The </a:t>
            </a:r>
            <a:r>
              <a:rPr lang="en-US" b="1" dirty="0" err="1" smtClean="0">
                <a:solidFill>
                  <a:schemeClr val="tx1"/>
                </a:solidFill>
              </a:rPr>
              <a:t>tapetum</a:t>
            </a:r>
            <a:r>
              <a:rPr lang="en-US" b="1" dirty="0" smtClean="0">
                <a:solidFill>
                  <a:schemeClr val="tx1"/>
                </a:solidFill>
              </a:rPr>
              <a:t> </a:t>
            </a:r>
            <a:r>
              <a:rPr lang="en-US" dirty="0" smtClean="0">
                <a:solidFill>
                  <a:schemeClr val="tx1"/>
                </a:solidFill>
              </a:rPr>
              <a:t>provides </a:t>
            </a:r>
            <a:r>
              <a:rPr lang="en-US" u="sng" dirty="0" smtClean="0">
                <a:solidFill>
                  <a:schemeClr val="tx1"/>
                </a:solidFill>
              </a:rPr>
              <a:t>nourishment to the developing pollen grains</a:t>
            </a:r>
            <a:r>
              <a:rPr lang="en-US" dirty="0" smtClean="0">
                <a:solidFill>
                  <a:schemeClr val="tx1"/>
                </a:solidFill>
              </a:rPr>
              <a:t>.</a:t>
            </a:r>
            <a:r>
              <a:rPr lang="en-US" dirty="0" smtClean="0"/>
              <a:t> </a:t>
            </a:r>
            <a:r>
              <a:rPr lang="en-US" dirty="0" smtClean="0">
                <a:solidFill>
                  <a:schemeClr val="tx1"/>
                </a:solidFill>
              </a:rPr>
              <a:t>Cells of the </a:t>
            </a:r>
            <a:r>
              <a:rPr lang="en-US" dirty="0" err="1" smtClean="0">
                <a:solidFill>
                  <a:schemeClr val="tx1"/>
                </a:solidFill>
              </a:rPr>
              <a:t>tapetum</a:t>
            </a:r>
            <a:r>
              <a:rPr lang="en-US" dirty="0" smtClean="0">
                <a:solidFill>
                  <a:schemeClr val="tx1"/>
                </a:solidFill>
              </a:rPr>
              <a:t> possess </a:t>
            </a:r>
            <a:r>
              <a:rPr lang="en-US" u="sng" dirty="0" smtClean="0">
                <a:solidFill>
                  <a:schemeClr val="tx1"/>
                </a:solidFill>
              </a:rPr>
              <a:t>dense cytoplasm and generally have more than one nucleus</a:t>
            </a:r>
            <a:r>
              <a:rPr lang="en-US" dirty="0" smtClean="0">
                <a:solidFill>
                  <a:schemeClr val="tx1"/>
                </a:solidFill>
              </a:rPr>
              <a:t>.</a:t>
            </a:r>
          </a:p>
          <a:p>
            <a:r>
              <a:rPr lang="en-US" dirty="0" smtClean="0">
                <a:solidFill>
                  <a:schemeClr val="tx1"/>
                </a:solidFill>
              </a:rPr>
              <a:t>In the young anther, the </a:t>
            </a:r>
            <a:r>
              <a:rPr lang="en-US" u="sng" dirty="0" err="1" smtClean="0">
                <a:solidFill>
                  <a:schemeClr val="tx1"/>
                </a:solidFill>
              </a:rPr>
              <a:t>sporogenous</a:t>
            </a:r>
            <a:r>
              <a:rPr lang="en-US" u="sng" dirty="0" smtClean="0">
                <a:solidFill>
                  <a:schemeClr val="tx1"/>
                </a:solidFill>
              </a:rPr>
              <a:t> tissue forms the centre </a:t>
            </a:r>
            <a:r>
              <a:rPr lang="en-US" dirty="0" smtClean="0">
                <a:solidFill>
                  <a:schemeClr val="tx1"/>
                </a:solidFill>
              </a:rPr>
              <a:t>of each microsporangium.</a:t>
            </a:r>
            <a:endParaRPr>
              <a:solidFill>
                <a:schemeClr val="tx1"/>
              </a:solidFill>
            </a:endParaRPr>
          </a:p>
        </p:txBody>
      </p:sp>
      <p:sp>
        <p:nvSpPr>
          <p:cNvPr id="163" name="Google Shape;163;p19"/>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pic>
        <p:nvPicPr>
          <p:cNvPr id="2050" name="Picture 2"/>
          <p:cNvPicPr>
            <a:picLocks noChangeAspect="1" noChangeArrowheads="1"/>
          </p:cNvPicPr>
          <p:nvPr/>
        </p:nvPicPr>
        <p:blipFill>
          <a:blip r:embed="rId3"/>
          <a:srcRect/>
          <a:stretch>
            <a:fillRect/>
          </a:stretch>
        </p:blipFill>
        <p:spPr bwMode="auto">
          <a:xfrm>
            <a:off x="1371602" y="2266950"/>
            <a:ext cx="3286125" cy="259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648200" y="2114551"/>
            <a:ext cx="2561006" cy="25054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0" y="4863141"/>
            <a:ext cx="7391400" cy="28036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7315200" y="4937572"/>
            <a:ext cx="1790700" cy="2059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
            <a:ext cx="6292200" cy="536975"/>
          </a:xfrm>
        </p:spPr>
        <p:txBody>
          <a:bodyPr/>
          <a:lstStyle/>
          <a:p>
            <a:r>
              <a:rPr lang="en-US" sz="2400" dirty="0" smtClean="0"/>
              <a:t>MICROSPOROGENESIS</a:t>
            </a:r>
            <a:endParaRPr lang="en-US" sz="2400" dirty="0"/>
          </a:p>
        </p:txBody>
      </p:sp>
      <p:sp>
        <p:nvSpPr>
          <p:cNvPr id="3" name="Text Placeholder 2"/>
          <p:cNvSpPr>
            <a:spLocks noGrp="1"/>
          </p:cNvSpPr>
          <p:nvPr>
            <p:ph type="body" idx="1"/>
          </p:nvPr>
        </p:nvSpPr>
        <p:spPr>
          <a:xfrm>
            <a:off x="1143000" y="514350"/>
            <a:ext cx="6858000" cy="2514600"/>
          </a:xfrm>
        </p:spPr>
        <p:txBody>
          <a:bodyPr/>
          <a:lstStyle/>
          <a:p>
            <a:r>
              <a:rPr lang="en-US" b="1" u="sng" dirty="0" smtClean="0">
                <a:solidFill>
                  <a:schemeClr val="tx1"/>
                </a:solidFill>
              </a:rPr>
              <a:t>The process of formation of microspores from a pollen mother cell through meiosis is called </a:t>
            </a:r>
            <a:r>
              <a:rPr lang="en-US" b="1" u="sng" dirty="0" err="1" smtClean="0">
                <a:solidFill>
                  <a:schemeClr val="tx1"/>
                </a:solidFill>
              </a:rPr>
              <a:t>microsporogenesis</a:t>
            </a:r>
            <a:r>
              <a:rPr lang="en-US" b="1" u="sng" dirty="0" smtClean="0">
                <a:solidFill>
                  <a:schemeClr val="tx1"/>
                </a:solidFill>
              </a:rPr>
              <a:t>.</a:t>
            </a:r>
          </a:p>
          <a:p>
            <a:r>
              <a:rPr lang="en-US" b="1" dirty="0" smtClean="0">
                <a:solidFill>
                  <a:schemeClr val="tx1"/>
                </a:solidFill>
              </a:rPr>
              <a:t>The cells of </a:t>
            </a:r>
            <a:r>
              <a:rPr lang="en-US" b="1" dirty="0" err="1" smtClean="0">
                <a:solidFill>
                  <a:schemeClr val="tx1"/>
                </a:solidFill>
              </a:rPr>
              <a:t>sporogenous</a:t>
            </a:r>
            <a:r>
              <a:rPr lang="en-US" b="1" dirty="0" smtClean="0">
                <a:solidFill>
                  <a:schemeClr val="tx1"/>
                </a:solidFill>
              </a:rPr>
              <a:t> tissue undergo meiosis to form microspore tetrad arranged in a cluster of 4 cells..</a:t>
            </a:r>
          </a:p>
          <a:p>
            <a:r>
              <a:rPr lang="en-US" b="1" dirty="0" smtClean="0">
                <a:solidFill>
                  <a:schemeClr val="tx1"/>
                </a:solidFill>
              </a:rPr>
              <a:t>As each cell of </a:t>
            </a:r>
            <a:r>
              <a:rPr lang="en-US" b="1" dirty="0" err="1" smtClean="0">
                <a:solidFill>
                  <a:schemeClr val="tx1"/>
                </a:solidFill>
              </a:rPr>
              <a:t>sporogenous</a:t>
            </a:r>
            <a:r>
              <a:rPr lang="en-US" b="1" dirty="0" smtClean="0">
                <a:solidFill>
                  <a:schemeClr val="tx1"/>
                </a:solidFill>
              </a:rPr>
              <a:t> tissue has potential to form tetrad, so each cell is a microspore mother cell (PMC).</a:t>
            </a:r>
          </a:p>
          <a:p>
            <a:r>
              <a:rPr lang="en-US" b="1" dirty="0" smtClean="0">
                <a:solidFill>
                  <a:schemeClr val="tx1"/>
                </a:solidFill>
              </a:rPr>
              <a:t>On maturation and dehydration of anther, the spores dissociate and develop into pollen grains.</a:t>
            </a:r>
          </a:p>
          <a:p>
            <a:r>
              <a:rPr lang="en-US" b="1" dirty="0" smtClean="0">
                <a:solidFill>
                  <a:schemeClr val="tx1"/>
                </a:solidFill>
              </a:rPr>
              <a:t>Pollen grains release with the dehiscence of anther.</a:t>
            </a:r>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lang="en"/>
          </a:p>
        </p:txBody>
      </p:sp>
      <p:pic>
        <p:nvPicPr>
          <p:cNvPr id="3074" name="Picture 2"/>
          <p:cNvPicPr>
            <a:picLocks noChangeAspect="1" noChangeArrowheads="1"/>
          </p:cNvPicPr>
          <p:nvPr/>
        </p:nvPicPr>
        <p:blipFill>
          <a:blip r:embed="rId2"/>
          <a:srcRect/>
          <a:stretch>
            <a:fillRect/>
          </a:stretch>
        </p:blipFill>
        <p:spPr bwMode="auto">
          <a:xfrm>
            <a:off x="5638800" y="2571750"/>
            <a:ext cx="3505200" cy="21907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172203" y="4733927"/>
            <a:ext cx="2066925" cy="20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body" idx="1"/>
          </p:nvPr>
        </p:nvSpPr>
        <p:spPr/>
        <p:txBody>
          <a:bodyPr/>
          <a:lstStyle/>
          <a:p>
            <a:pPr lvl="0"/>
            <a:r>
              <a:rPr lang="en-US" smtClean="0"/>
              <a:t>MICROSPOROGENESIS &amp; STRUCTURE OF  A POLLEN GRAIN</a:t>
            </a:r>
            <a:endParaRPr lang="en-US"/>
          </a:p>
        </p:txBody>
      </p:sp>
      <p:sp>
        <p:nvSpPr>
          <p:cNvPr id="277" name="Google Shape;277;p32"/>
          <p:cNvSpPr txBox="1">
            <a:spLocks noGrp="1"/>
          </p:cNvSpPr>
          <p:nvPr>
            <p:ph type="sldNum" idx="12"/>
          </p:nvPr>
        </p:nvSpPr>
        <p:spPr/>
        <p:txBody>
          <a:bodyPr/>
          <a:lstStyle/>
          <a:p>
            <a:pPr lvl="0"/>
            <a:fld id="{00000000-1234-1234-1234-123412341234}" type="slidenum">
              <a:rPr lang="en" smtClean="0"/>
              <a:pPr lvl="0"/>
              <a:t>7</a:t>
            </a:fld>
            <a:endParaRPr lang="en"/>
          </a:p>
        </p:txBody>
      </p:sp>
      <p:pic>
        <p:nvPicPr>
          <p:cNvPr id="5" name="Content Placeholder 3" descr="pollen-grains-structure.jpeg"/>
          <p:cNvPicPr>
            <a:picLocks noChangeAspect="1"/>
          </p:cNvPicPr>
          <p:nvPr/>
        </p:nvPicPr>
        <p:blipFill>
          <a:blip r:embed="rId3"/>
          <a:stretch>
            <a:fillRect/>
          </a:stretch>
        </p:blipFill>
        <p:spPr>
          <a:xfrm>
            <a:off x="609600" y="590551"/>
            <a:ext cx="7924800" cy="4077614"/>
          </a:xfrm>
          <a:prstGeom prst="rect">
            <a:avLst/>
          </a:prstGeom>
          <a:noFill/>
          <a:ln>
            <a:noFill/>
          </a:ln>
        </p:spPr>
      </p:pic>
      <p:sp>
        <p:nvSpPr>
          <p:cNvPr id="10" name="Rectangle 9"/>
          <p:cNvSpPr/>
          <p:nvPr/>
        </p:nvSpPr>
        <p:spPr>
          <a:xfrm>
            <a:off x="2590800" y="0"/>
            <a:ext cx="6400800" cy="338554"/>
          </a:xfrm>
          <a:prstGeom prst="rect">
            <a:avLst/>
          </a:prstGeom>
        </p:spPr>
        <p:txBody>
          <a:bodyPr wrap="square">
            <a:spAutoFit/>
          </a:bodyPr>
          <a:lstStyle/>
          <a:p>
            <a:r>
              <a:rPr lang="en-US" sz="1600" b="1" dirty="0" smtClean="0">
                <a:solidFill>
                  <a:schemeClr val="accent3">
                    <a:lumMod val="50000"/>
                  </a:schemeClr>
                </a:solidFill>
              </a:rPr>
              <a:t>MICROSPOROGENESIS &amp; STRUCTURE OF A POLLEN GRAIN</a:t>
            </a:r>
            <a:endParaRPr lang="en-US" sz="16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a:p>
        </p:txBody>
      </p:sp>
      <p:sp>
        <p:nvSpPr>
          <p:cNvPr id="3" name="Rectangle 2"/>
          <p:cNvSpPr/>
          <p:nvPr/>
        </p:nvSpPr>
        <p:spPr>
          <a:xfrm>
            <a:off x="2590800" y="742953"/>
            <a:ext cx="6096000" cy="3323987"/>
          </a:xfrm>
          <a:prstGeom prst="rect">
            <a:avLst/>
          </a:prstGeom>
        </p:spPr>
        <p:txBody>
          <a:bodyPr wrap="square">
            <a:spAutoFit/>
          </a:bodyPr>
          <a:lstStyle/>
          <a:p>
            <a:r>
              <a:rPr lang="en-US" b="1" dirty="0" smtClean="0">
                <a:solidFill>
                  <a:schemeClr val="tx1"/>
                </a:solidFill>
              </a:rPr>
              <a:t>Pollen grain represent the male gametophyte and are spherical, having a two layered wall:</a:t>
            </a:r>
          </a:p>
          <a:p>
            <a:r>
              <a:rPr lang="en-US" b="1" dirty="0" smtClean="0">
                <a:solidFill>
                  <a:schemeClr val="tx1"/>
                </a:solidFill>
              </a:rPr>
              <a:t>○ </a:t>
            </a:r>
            <a:r>
              <a:rPr lang="en-US" b="1" dirty="0" err="1" smtClean="0">
                <a:solidFill>
                  <a:schemeClr val="accent5">
                    <a:lumMod val="50000"/>
                  </a:schemeClr>
                </a:solidFill>
              </a:rPr>
              <a:t>Exine</a:t>
            </a:r>
            <a:r>
              <a:rPr lang="en-US" b="1" dirty="0" smtClean="0">
                <a:solidFill>
                  <a:schemeClr val="tx1"/>
                </a:solidFill>
              </a:rPr>
              <a:t> (outer) − Hard layer made of </a:t>
            </a:r>
            <a:r>
              <a:rPr lang="en-US" b="1" u="sng" dirty="0" err="1" smtClean="0">
                <a:solidFill>
                  <a:schemeClr val="tx1"/>
                </a:solidFill>
              </a:rPr>
              <a:t>sporopollenin</a:t>
            </a:r>
            <a:r>
              <a:rPr lang="en-US" b="1" u="sng" dirty="0" smtClean="0">
                <a:solidFill>
                  <a:schemeClr val="tx1"/>
                </a:solidFill>
              </a:rPr>
              <a:t>,</a:t>
            </a:r>
            <a:r>
              <a:rPr lang="en-US" b="1" dirty="0" smtClean="0">
                <a:solidFill>
                  <a:schemeClr val="tx1"/>
                </a:solidFill>
              </a:rPr>
              <a:t> which is extremely resistant and can withstand high temperatures, acidic and alkaline conditions, and enzymes</a:t>
            </a:r>
          </a:p>
          <a:p>
            <a:r>
              <a:rPr lang="en-US" b="1" dirty="0" smtClean="0">
                <a:solidFill>
                  <a:schemeClr val="tx1"/>
                </a:solidFill>
              </a:rPr>
              <a:t>○ </a:t>
            </a:r>
            <a:r>
              <a:rPr lang="en-US" b="1" dirty="0" err="1" smtClean="0">
                <a:solidFill>
                  <a:schemeClr val="accent5">
                    <a:lumMod val="50000"/>
                  </a:schemeClr>
                </a:solidFill>
              </a:rPr>
              <a:t>Intine</a:t>
            </a:r>
            <a:r>
              <a:rPr lang="en-US" b="1" dirty="0" smtClean="0">
                <a:solidFill>
                  <a:schemeClr val="tx1"/>
                </a:solidFill>
              </a:rPr>
              <a:t> (inner) − Thin and continuous layer made up of </a:t>
            </a:r>
            <a:r>
              <a:rPr lang="en-US" b="1" u="sng" dirty="0" smtClean="0">
                <a:solidFill>
                  <a:schemeClr val="tx1"/>
                </a:solidFill>
              </a:rPr>
              <a:t>cellulose and pectin.</a:t>
            </a:r>
          </a:p>
          <a:p>
            <a:r>
              <a:rPr lang="en-US" b="1" dirty="0" smtClean="0">
                <a:solidFill>
                  <a:schemeClr val="tx1"/>
                </a:solidFill>
              </a:rPr>
              <a:t>● Mature pollen grain contains two cells:</a:t>
            </a:r>
          </a:p>
          <a:p>
            <a:r>
              <a:rPr lang="en-US" b="1" dirty="0" smtClean="0">
                <a:solidFill>
                  <a:schemeClr val="tx1"/>
                </a:solidFill>
              </a:rPr>
              <a:t>○ Vegetative cell − Large with irregular nucleus, contains food reserves</a:t>
            </a:r>
          </a:p>
          <a:p>
            <a:r>
              <a:rPr lang="en-US" b="1" dirty="0" smtClean="0">
                <a:solidFill>
                  <a:schemeClr val="tx1"/>
                </a:solidFill>
              </a:rPr>
              <a:t>○ Generative cell − Small and floats in the cytoplasm of the vegetative cell</a:t>
            </a:r>
          </a:p>
          <a:p>
            <a:r>
              <a:rPr lang="en-US" b="1" u="sng" dirty="0" smtClean="0"/>
              <a:t>In 60% of the angiosperms, pollen grains are shed at 2- celled stage</a:t>
            </a:r>
            <a:r>
              <a:rPr lang="en-US" b="1" dirty="0" smtClean="0"/>
              <a:t> while in others generative cell undergoes mitosis to form two male gametes (3-celled stage).</a:t>
            </a:r>
          </a:p>
        </p:txBody>
      </p:sp>
      <p:sp>
        <p:nvSpPr>
          <p:cNvPr id="4" name="Rectangle 3"/>
          <p:cNvSpPr/>
          <p:nvPr/>
        </p:nvSpPr>
        <p:spPr>
          <a:xfrm>
            <a:off x="3886206" y="209553"/>
            <a:ext cx="1208985" cy="307777"/>
          </a:xfrm>
          <a:prstGeom prst="rect">
            <a:avLst/>
          </a:prstGeom>
        </p:spPr>
        <p:txBody>
          <a:bodyPr wrap="none">
            <a:spAutoFit/>
          </a:bodyPr>
          <a:lstStyle/>
          <a:p>
            <a:r>
              <a:rPr lang="en" b="1" dirty="0" smtClean="0">
                <a:solidFill>
                  <a:schemeClr val="accent3">
                    <a:lumMod val="75000"/>
                  </a:schemeClr>
                </a:solidFill>
              </a:rPr>
              <a:t>Pollen grain</a:t>
            </a:r>
            <a:endParaRPr lang="en-US" b="1" dirty="0"/>
          </a:p>
        </p:txBody>
      </p:sp>
      <p:pic>
        <p:nvPicPr>
          <p:cNvPr id="1026" name="Picture 2"/>
          <p:cNvPicPr>
            <a:picLocks noChangeAspect="1" noChangeArrowheads="1"/>
          </p:cNvPicPr>
          <p:nvPr/>
        </p:nvPicPr>
        <p:blipFill>
          <a:blip r:embed="rId2"/>
          <a:srcRect/>
          <a:stretch>
            <a:fillRect/>
          </a:stretch>
        </p:blipFill>
        <p:spPr bwMode="auto">
          <a:xfrm>
            <a:off x="1" y="590553"/>
            <a:ext cx="2561764" cy="45529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3638550"/>
            <a:ext cx="7848600" cy="914400"/>
          </a:xfrm>
        </p:spPr>
        <p:txBody>
          <a:bodyPr/>
          <a:lstStyle/>
          <a:p>
            <a:pPr algn="just">
              <a:buFont typeface="Arial" pitchFamily="34" charset="0"/>
              <a:buChar char="•"/>
            </a:pPr>
            <a:r>
              <a:rPr lang="en-US" sz="1400" dirty="0" smtClean="0">
                <a:solidFill>
                  <a:schemeClr val="tx1"/>
                </a:solidFill>
                <a:latin typeface="+mj-lt"/>
              </a:rPr>
              <a:t>Pollen grains of many species </a:t>
            </a:r>
            <a:r>
              <a:rPr lang="en-US" sz="1400" u="sng" dirty="0" smtClean="0">
                <a:solidFill>
                  <a:schemeClr val="tx1"/>
                </a:solidFill>
                <a:latin typeface="+mj-lt"/>
              </a:rPr>
              <a:t>cause severe allergies and bronchial afflictions </a:t>
            </a:r>
            <a:r>
              <a:rPr lang="en-US" sz="1400" dirty="0" smtClean="0">
                <a:solidFill>
                  <a:schemeClr val="tx1"/>
                </a:solidFill>
                <a:latin typeface="+mj-lt"/>
              </a:rPr>
              <a:t>in some people often leading to chronic respiratory disorders– asthma, bronchitis, etc.  </a:t>
            </a:r>
            <a:r>
              <a:rPr lang="en-US" sz="1400" b="1" i="1" u="sng" dirty="0" err="1" smtClean="0">
                <a:solidFill>
                  <a:schemeClr val="tx1"/>
                </a:solidFill>
                <a:latin typeface="+mj-lt"/>
              </a:rPr>
              <a:t>Parthenium</a:t>
            </a:r>
            <a:r>
              <a:rPr lang="en-US" sz="1400" i="1" u="sng" dirty="0" smtClean="0">
                <a:solidFill>
                  <a:schemeClr val="tx1"/>
                </a:solidFill>
                <a:latin typeface="+mj-lt"/>
              </a:rPr>
              <a:t> </a:t>
            </a:r>
            <a:r>
              <a:rPr lang="en-US" sz="1400" u="sng" dirty="0" smtClean="0">
                <a:solidFill>
                  <a:schemeClr val="tx1"/>
                </a:solidFill>
                <a:latin typeface="+mj-lt"/>
              </a:rPr>
              <a:t>or carrot grass that came into India as a contaminant with imported wheat, has become ubiquitous in occurrence and causes pollen allergy.</a:t>
            </a:r>
            <a:endParaRPr lang="en-US" sz="1400" u="sng" dirty="0">
              <a:solidFill>
                <a:schemeClr val="tx1"/>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9</a:t>
            </a:fld>
            <a:endParaRPr lang="en"/>
          </a:p>
        </p:txBody>
      </p:sp>
      <p:sp>
        <p:nvSpPr>
          <p:cNvPr id="4" name="Rectangle 3"/>
          <p:cNvSpPr/>
          <p:nvPr/>
        </p:nvSpPr>
        <p:spPr>
          <a:xfrm>
            <a:off x="3276600" y="590553"/>
            <a:ext cx="5257800" cy="3108543"/>
          </a:xfrm>
          <a:prstGeom prst="rect">
            <a:avLst/>
          </a:prstGeom>
        </p:spPr>
        <p:txBody>
          <a:bodyPr wrap="square">
            <a:spAutoFit/>
          </a:bodyPr>
          <a:lstStyle/>
          <a:p>
            <a:pPr>
              <a:buFont typeface="Arial" pitchFamily="34" charset="0"/>
              <a:buChar char="•"/>
            </a:pPr>
            <a:r>
              <a:rPr lang="en-US" dirty="0" smtClean="0"/>
              <a:t>The </a:t>
            </a:r>
            <a:r>
              <a:rPr lang="en-US" b="1" u="sng" dirty="0" smtClean="0"/>
              <a:t>viability of pollen grains </a:t>
            </a:r>
            <a:r>
              <a:rPr lang="en-US" dirty="0" smtClean="0"/>
              <a:t>after they are shed depends upon temperature and humidity. It ranges from </a:t>
            </a:r>
            <a:r>
              <a:rPr lang="en-US" u="sng" dirty="0" smtClean="0"/>
              <a:t>30 minutes such as rice and wheat to few months</a:t>
            </a:r>
            <a:r>
              <a:rPr lang="en-US" dirty="0" smtClean="0"/>
              <a:t> in some members of </a:t>
            </a:r>
            <a:r>
              <a:rPr lang="en-US" u="sng" dirty="0" err="1" smtClean="0"/>
              <a:t>Rosaceae</a:t>
            </a:r>
            <a:r>
              <a:rPr lang="en-US" u="sng" dirty="0" smtClean="0"/>
              <a:t>, </a:t>
            </a:r>
            <a:r>
              <a:rPr lang="en-US" u="sng" dirty="0" err="1" smtClean="0"/>
              <a:t>Leguminoseae</a:t>
            </a:r>
            <a:r>
              <a:rPr lang="en-US" u="sng" dirty="0" smtClean="0"/>
              <a:t> and </a:t>
            </a:r>
            <a:r>
              <a:rPr lang="en-US" u="sng" dirty="0" err="1" smtClean="0"/>
              <a:t>Solanaceae</a:t>
            </a:r>
            <a:r>
              <a:rPr lang="en-US" dirty="0" smtClean="0"/>
              <a:t>,</a:t>
            </a:r>
          </a:p>
          <a:p>
            <a:pPr>
              <a:buFont typeface="Arial" pitchFamily="34" charset="0"/>
              <a:buChar char="•"/>
            </a:pPr>
            <a:r>
              <a:rPr lang="en-US" dirty="0" smtClean="0"/>
              <a:t>It is possible to store pollen grains of a large number of species for years </a:t>
            </a:r>
            <a:r>
              <a:rPr lang="en-US" u="sng" dirty="0" smtClean="0"/>
              <a:t>in liquid nitrogen (-</a:t>
            </a:r>
            <a:r>
              <a:rPr lang="en-US" sz="1200" u="sng" dirty="0" smtClean="0"/>
              <a:t>196</a:t>
            </a:r>
            <a:r>
              <a:rPr lang="en-US" sz="1100" u="sng" dirty="0" smtClean="0"/>
              <a:t>0</a:t>
            </a:r>
            <a:r>
              <a:rPr lang="en-US" sz="1200" u="sng" dirty="0" smtClean="0"/>
              <a:t>C</a:t>
            </a:r>
            <a:r>
              <a:rPr lang="en-US" u="sng" dirty="0" smtClean="0"/>
              <a:t>) called cryopreservation. </a:t>
            </a:r>
            <a:r>
              <a:rPr lang="en-US" dirty="0" smtClean="0"/>
              <a:t>Such stored pollen can be used as pollen banks, similar to seed banks, in crop breeding </a:t>
            </a:r>
            <a:r>
              <a:rPr lang="en-US" dirty="0" err="1" smtClean="0"/>
              <a:t>programmes</a:t>
            </a:r>
            <a:r>
              <a:rPr lang="en-US" dirty="0" smtClean="0"/>
              <a:t>.</a:t>
            </a:r>
          </a:p>
          <a:p>
            <a:pPr>
              <a:buFont typeface="Arial" pitchFamily="34" charset="0"/>
              <a:buChar char="•"/>
            </a:pPr>
            <a:r>
              <a:rPr lang="en-US" dirty="0" smtClean="0"/>
              <a:t>Pollen grains </a:t>
            </a:r>
            <a:r>
              <a:rPr lang="en-US" u="sng" dirty="0" smtClean="0"/>
              <a:t>are rich in nutrients </a:t>
            </a:r>
            <a:r>
              <a:rPr lang="en-US" dirty="0" smtClean="0"/>
              <a:t>and hence are used as pollen tablets </a:t>
            </a:r>
            <a:r>
              <a:rPr lang="en-US" u="sng" dirty="0" smtClean="0"/>
              <a:t>as food supplements</a:t>
            </a:r>
            <a:r>
              <a:rPr lang="en-US" dirty="0" smtClean="0"/>
              <a:t>. </a:t>
            </a:r>
          </a:p>
          <a:p>
            <a:pPr>
              <a:buFont typeface="Arial" pitchFamily="34" charset="0"/>
              <a:buChar char="•"/>
            </a:pPr>
            <a:r>
              <a:rPr lang="en-US" dirty="0" smtClean="0"/>
              <a:t>In western countries, a large number of pollen products in the form of tablets and syrups are available in the market</a:t>
            </a:r>
            <a:r>
              <a:rPr lang="en-US" u="sng" dirty="0" smtClean="0"/>
              <a:t>. Pollen consumption has been claimed to increase the performance of athletes and race horses</a:t>
            </a:r>
            <a:endParaRPr lang="en-US" u="sng" dirty="0">
              <a:solidFill>
                <a:schemeClr val="tx1"/>
              </a:solidFill>
            </a:endParaRPr>
          </a:p>
        </p:txBody>
      </p:sp>
      <p:pic>
        <p:nvPicPr>
          <p:cNvPr id="2051" name="Picture 3"/>
          <p:cNvPicPr>
            <a:picLocks noChangeAspect="1" noChangeArrowheads="1"/>
          </p:cNvPicPr>
          <p:nvPr/>
        </p:nvPicPr>
        <p:blipFill>
          <a:blip r:embed="rId2"/>
          <a:srcRect/>
          <a:stretch>
            <a:fillRect/>
          </a:stretch>
        </p:blipFill>
        <p:spPr bwMode="auto">
          <a:xfrm>
            <a:off x="152406" y="57150"/>
            <a:ext cx="3063081"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stance template">
  <a:themeElements>
    <a:clrScheme name="Custom 347">
      <a:dk1>
        <a:srgbClr val="231F1C"/>
      </a:dk1>
      <a:lt1>
        <a:srgbClr val="FFFFFF"/>
      </a:lt1>
      <a:dk2>
        <a:srgbClr val="666666"/>
      </a:dk2>
      <a:lt2>
        <a:srgbClr val="FBFAF5"/>
      </a:lt2>
      <a:accent1>
        <a:srgbClr val="6AA84F"/>
      </a:accent1>
      <a:accent2>
        <a:srgbClr val="F1C232"/>
      </a:accent2>
      <a:accent3>
        <a:srgbClr val="E06666"/>
      </a:accent3>
      <a:accent4>
        <a:srgbClr val="C27BA0"/>
      </a:accent4>
      <a:accent5>
        <a:srgbClr val="8E7CC3"/>
      </a:accent5>
      <a:accent6>
        <a:srgbClr val="76A5AF"/>
      </a:accent6>
      <a:hlink>
        <a:srgbClr val="231F1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3060</Words>
  <PresentationFormat>On-screen Show (16:9)</PresentationFormat>
  <Paragraphs>274</Paragraphs>
  <Slides>46</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46</vt:i4>
      </vt:variant>
    </vt:vector>
  </HeadingPairs>
  <TitlesOfParts>
    <vt:vector size="57" baseType="lpstr">
      <vt:lpstr>Arial</vt:lpstr>
      <vt:lpstr>Playfair Display</vt:lpstr>
      <vt:lpstr>Tinos</vt:lpstr>
      <vt:lpstr>Andalus</vt:lpstr>
      <vt:lpstr>Wingdings</vt:lpstr>
      <vt:lpstr>Times New Roman</vt:lpstr>
      <vt:lpstr>Calibri</vt:lpstr>
      <vt:lpstr>Constance template</vt:lpstr>
      <vt:lpstr>Office Theme</vt:lpstr>
      <vt:lpstr>1_Office Theme</vt:lpstr>
      <vt:lpstr>2_Office Theme</vt:lpstr>
      <vt:lpstr>Chapter 02 Sexual Reproduction in  Flowering Plants By Ms Madhusrabani Patro, PGT Biology DAV Public School , Berhampur</vt:lpstr>
      <vt:lpstr>Flower</vt:lpstr>
      <vt:lpstr>Slide 3</vt:lpstr>
      <vt:lpstr>Stamen, Anther</vt:lpstr>
      <vt:lpstr>STRUCTURE OF MICROSPORANGIUM</vt:lpstr>
      <vt:lpstr>MICROSPOROGENESIS</vt:lpstr>
      <vt:lpstr>Slide 7</vt:lpstr>
      <vt:lpstr>Slide 8</vt:lpstr>
      <vt:lpstr>Slide 9</vt:lpstr>
      <vt:lpstr>The Pistil, megasporangium and embryo</vt:lpstr>
      <vt:lpstr>Slide 11</vt:lpstr>
      <vt:lpstr>One of the nucellar cell in the micropylar region is differentiated into megaspore mother cell. The cell is larger, contains dense cytoplasm and a prominent nucleus. It undergoes meiosis forming 4 haploid cells called megaspore tetrad. 3 megaspores degenerate and only one megaspore become functional. In most flowering plants, only one megaspore is functional while the other three degenerate. The single functional megaspore develops into the female gametophyte. This kind of development is called monosporic development. The nucleus of the functional megaspore divides mitotically to form 2 nuclei, which move towards the opposite ends, forming a 2-nucleate embryo sac. Two more mitotic divisions ensue, leading to the formation of 4-nucleate and 8-nucleate embryo sacs. ● After the 8-nucleate stage, the cell walls are laid down and the typical female gametophyte (embryo sac) gets organised. ● Six of the 8-nuclei get surrounded by the cell wall and the remaining two, called polar nuclei, are situated below the egg apparatus in the large central cell. ● Three of the six cells are placed at the micropylar end and constitute the  egg apparatus (2 synergids + 1 egg cell). ● The synergids have special thickenings at the micropylar end. These are together  called the filiform apparatus.</vt:lpstr>
      <vt:lpstr>Slide 13</vt:lpstr>
      <vt:lpstr>Pollination</vt:lpstr>
      <vt:lpstr>Slide 15</vt:lpstr>
      <vt:lpstr>Autogamy</vt:lpstr>
      <vt:lpstr>Geitonogamy − It is the transfer of pollens from the anther of one flower to the stigma of another flower in the same plant. Genetically, it is similar to autogamy, but it requires pollinating agents. Xenogamy − It is the transfer of pollen grains from the anther to the stigma of a different plant. Pollination causes genetically different types of pollens to be brought to a plant. Agents of Pollination ● Plants use air, water (abiotic agents) and animals (bioticagents) for pollination.</vt:lpstr>
      <vt:lpstr>Adaptation Of Wind Pollinated Flowers</vt:lpstr>
      <vt:lpstr>Adaptation Of Water Pollinated Flowers</vt:lpstr>
      <vt:lpstr> Pollination by animals</vt:lpstr>
      <vt:lpstr>Slide 21</vt:lpstr>
      <vt:lpstr>Slide 22</vt:lpstr>
      <vt:lpstr>Slide 23</vt:lpstr>
      <vt:lpstr>Slide 24</vt:lpstr>
      <vt:lpstr>Self incompatibility</vt:lpstr>
      <vt:lpstr>Slide 26</vt:lpstr>
      <vt:lpstr>Recognition of compatible pollen-It is the interaction between chemical components of pollen and those of stigma. Pollination does not always ensure the transfer of compatible pollens. ● Hence, the pistil has the ability to recognise the right type of pollen to promote post- pollination events. ● If the pollen is of the wrong type, the pistil prevents pollen germination. ● This interaction is mediated by chemical components of the pollen and the pistil. ● Pollen−pistil interaction is a dynamic process involving pollen recognition, followed by promotion or inhibition of the pollen. ● The pollen tube reaches the ovary and enters the ovule through the micropyle. Then, through the filiform apparatus, it reaches synergids.  In this way, the pollen tube grows. Pollen tube, after reaching the ovary, enters the ovule through the micropyle and then enters one of the synergids through the filiform apparatus All these events–from pollen deposition on the stigma until pollen  tubes enter the ovule–aretogether referred to as pollen-pistil interaction.</vt:lpstr>
      <vt:lpstr>Artificial hybridisation</vt:lpstr>
      <vt:lpstr>Slide 29</vt:lpstr>
      <vt:lpstr>Slide 30</vt:lpstr>
      <vt:lpstr>Slide 31</vt:lpstr>
      <vt:lpstr> ● The embryo develops at the micropylar end of the embryo sac where the zygote is  situated. ● The zygote gives rise first to the pro-embryo, and then to the globular,  heart-shaped, mature embryo. ● A typical dicot embryo consists of an embryonal axis and two cotyledons. ● The portion of the embryonal axis above the level of cotyledons  is called epicotyl. It contains the plumule (shoot tip). The portion below the axis is  called hypocotyl. It contains the radicle (root tip). The root tip is covered by the root cap.  ● In a monocot embryo, there is only one cotyledon. In grass, it is known as  the  scutellum, and is situated at one side of the embryonal axis. At its lower  end, the  embryonal axis has the radicle and the root cap enclosed in the coleorrhiza. ● The epicotyl lies above the level of the scutellum, and has the shoot apex  and leaf primordia enclosed in hollow structures called coleoptiles. </vt:lpstr>
      <vt:lpstr>● It is the last stage of sexual reproduction in angiosperms. ● Seeds are the fertilised ovules that are developed inside a fruit. ● A seed consists of: ○ Seed coat(s) ○ Cotyledon(s) ○ Embryonal axis ● Seeds may be albuminous (endosperm present; as in wheat and maize) or non-albuminous (endosperm absent; since it is consumed by the growing embryo; as in pea and beans). ● Some seeds such as black pepper and beet root have remnants of nucellus known as perisperm. ● The integuments of ovules harden to form the seed coat, and the micropyle facilitates the entry of oxygen and water into the seed. ● As it loses moisture, the seed may enter dormancy, or if favourable conditions  exist, it germinates.</vt:lpstr>
      <vt:lpstr>Slide 34</vt:lpstr>
      <vt:lpstr>Slide 35</vt:lpstr>
      <vt:lpstr>Slide 36</vt:lpstr>
      <vt:lpstr> ● Some plants produce seeds without fertilisation. This process of seed formation is known as apomixis. ● Apomixis is a form of asexual reproduction mimicking sexual reproduction. ● In some species, apomixis occurs as the diploid egg cell is formed without meiosis, and develops into embryo without fertilisation. ● In some varieties of citrus and mango, the nucellus cells divide and protrude into the embryo sac to develop into embryos. In such cases, each ovule may contain several embryos and this condition is called polyembryony. ● Apomixis is important for producing hybrid varieties of fruits and vegetables, and also for increasing crop yield multifold. </vt:lpstr>
      <vt:lpstr>Apomixis / Agamospory</vt:lpstr>
      <vt:lpstr>Special Reproduction (Polyembryony)</vt:lpstr>
      <vt:lpstr>= Seeds offer several advantages to angiosperms. Firstly, since reproductive processes such as pollination and fertilisation are independent of water, seed formation is more dependable.  =Also seeds have better adaptive strategies for dispersal to new habitats and help the species to colonise in other areas.  =As they have sufficient food reserves, young seedlings are nourished until they are capable of photosynthesis on their own.  =The hard seed coat provides protection to the young embryo. Being products of sexual reproduction, they generate new genetic combinations leading to variations.  = Seed is the basis of our agriculture. Dehydration and dormancy of mature seeds are crucial for storage of seeds which can be used as food through out the year and also to raise crop in the next season.  = In a few species the seeds lose viability within a few months. Seeds of a large number of species live for several years.   =The oldest is that of a lupine, Lupinus arcticus excavated from Arctic Tundra. The seed germinated and flowered after an estimated record of 10,000 years of dormancy. = A recent record of 2000 years old viable seed is of the date palm, Phoenix dactylifera discovered during the archeological excavation at King Herod’s palace near the Dead Sea.</vt:lpstr>
      <vt:lpstr>1.An anther with malfunctioning tapetum often fails to produce viable male gametophye. Give one reason.(1) 2.A bilobed dithecus anther has 100 microspore mother cell per microsporangium. How many male gametophyte this anther can produce?(2) 3. Some plants have a mechanism of shedding of pollen before maturation of stigma. Why?(3) 4.Does self incompatibility impose any restrictions in autogamy. Give reasons and suggest the method of pollination in such plants. 5.A flower of a tomato plant following the process of sexual reproduction produces 240 viable seeds. Answer the following questions giving reasons  a)What is the minimum number of pollen grains that must have been involved in the pollination of it’s pistil? b)What would have been the minimum number of ovules present in the ovary? c)How many megaspore mother cells were involved? d)What is the minimum number of microspore mother cells involved in the above case? e)How many male gametes were involved in this case? 6.Give the common functions that the cotyledons and nucellus perform.(1) 7.In angiosperms zygote is diploid while PEN is triploid. How?(2) 8.Can an unfertilized apomictic embryosac give rise to a diploid embryo? Justify. 9.Strawberry is sweet and eaten raw. Why do Botanist call it a false fruit?     </vt:lpstr>
      <vt:lpstr>Slide 42</vt:lpstr>
      <vt:lpstr>Slide 43</vt:lpstr>
      <vt:lpstr>Slide 44</vt:lpstr>
      <vt:lpstr>Refer the NCERT Book. Figures their names and questions of exercise. Subscribe shiksha house on you tube. Download NCERT app in your mobile for latest edition of your NCERT books, examplar, updated questions for 12th Board exam and entrance examinations.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OM</dc:creator>
  <cp:lastModifiedBy>Ultimate</cp:lastModifiedBy>
  <cp:revision>187</cp:revision>
  <dcterms:modified xsi:type="dcterms:W3CDTF">2020-04-08T07:23:02Z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3634896</vt:lpwstr>
  </property>
  <property fmtid="{D5CDD505-2E9C-101B-9397-08002B2CF9AE}" name="NXPowerLiteSettings" pid="3">
    <vt:lpwstr>C7000400038000</vt:lpwstr>
  </property>
  <property fmtid="{D5CDD505-2E9C-101B-9397-08002B2CF9AE}" name="NXPowerLiteVersion" pid="4">
    <vt:lpwstr>S9.0.1</vt:lpwstr>
  </property>
</Properties>
</file>