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63" r:id="rId4"/>
    <p:sldId id="264" r:id="rId5"/>
    <p:sldId id="265" r:id="rId6"/>
    <p:sldId id="266" r:id="rId7"/>
    <p:sldId id="262" r:id="rId8"/>
    <p:sldId id="267" r:id="rId9"/>
    <p:sldId id="268" r:id="rId10"/>
    <p:sldId id="269" r:id="rId11"/>
    <p:sldId id="271" r:id="rId12"/>
    <p:sldId id="272" r:id="rId13"/>
    <p:sldId id="270"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5"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EC3C"/>
    <a:srgbClr val="EA4B04"/>
    <a:srgbClr val="9900CC"/>
    <a:srgbClr val="FF9900"/>
    <a:srgbClr val="D99B01"/>
    <a:srgbClr val="FF66CC"/>
    <a:srgbClr val="FF67AC"/>
    <a:srgbClr val="CC0099"/>
    <a:srgbClr val="FFDC47"/>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834" y="-10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03335-08AB-430B-A69F-F94D6BA34026}" type="datetimeFigureOut">
              <a:rPr lang="en-US" smtClean="0"/>
              <a:pPr/>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72DCB-E4BF-4971-AE9A-7F997336E02E}" type="slidenum">
              <a:rPr lang="en-US" smtClean="0"/>
              <a:pPr/>
              <a:t>‹#›</a:t>
            </a:fld>
            <a:endParaRPr lang="en-US"/>
          </a:p>
        </p:txBody>
      </p:sp>
    </p:spTree>
    <p:extLst>
      <p:ext uri="{BB962C8B-B14F-4D97-AF65-F5344CB8AC3E}">
        <p14:creationId xmlns:p14="http://schemas.microsoft.com/office/powerpoint/2010/main" xmlns="" val="307007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318" y="2571750"/>
            <a:ext cx="7864307" cy="1383822"/>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5317" y="3946095"/>
            <a:ext cx="7864309" cy="610821"/>
          </a:xfrm>
        </p:spPr>
        <p:txBody>
          <a:bodyPr>
            <a:normAutofit/>
          </a:bodyPr>
          <a:lstStyle>
            <a:lvl1pPr marL="0" indent="0" algn="r">
              <a:buNone/>
              <a:defRPr sz="2800" b="0" i="0">
                <a:solidFill>
                  <a:srgbClr val="5EEC3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916229"/>
          </a:xfrm>
        </p:spPr>
        <p:txBody>
          <a:bodyPr>
            <a:normAutofit/>
          </a:bodyPr>
          <a:lstStyle>
            <a:lvl1pPr algn="r">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655519"/>
            <a:ext cx="8246070" cy="3054095"/>
          </a:xfrm>
        </p:spPr>
        <p:txBody>
          <a:bodyPr/>
          <a:lstStyle>
            <a:lvl1pPr algn="r">
              <a:defRPr sz="2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433880"/>
            <a:ext cx="6260905" cy="572644"/>
          </a:xfrm>
        </p:spPr>
        <p:txBody>
          <a:bodyPr>
            <a:normAutofit/>
          </a:bodyPr>
          <a:lstStyle>
            <a:lvl1pPr algn="l">
              <a:defRPr sz="360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198559"/>
            <a:ext cx="626090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1044700"/>
            <a:ext cx="8246071" cy="763525"/>
          </a:xfrm>
        </p:spPr>
        <p:txBody>
          <a:bodyPr>
            <a:normAutofit/>
          </a:bodyPr>
          <a:lstStyle>
            <a:lvl1pPr algn="r">
              <a:defRPr sz="3600" baseline="0">
                <a:solidFill>
                  <a:srgbClr val="5EEC3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60930"/>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392450"/>
            <a:ext cx="4040188"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60930"/>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392450"/>
            <a:ext cx="4041775" cy="2137871"/>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3/26/2020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52750"/>
            <a:ext cx="7864307" cy="1383822"/>
          </a:xfrm>
        </p:spPr>
        <p:txBody>
          <a:bodyPr/>
          <a:lstStyle/>
          <a:p>
            <a:r>
              <a:rPr lang="en-US" dirty="0" smtClean="0"/>
              <a:t>Chapter 01-Reproduction in Organisms </a:t>
            </a:r>
            <a:r>
              <a:rPr lang="en-US" dirty="0"/>
              <a:t/>
            </a:r>
            <a:br>
              <a:rPr lang="en-US" dirty="0"/>
            </a:br>
            <a:r>
              <a:rPr lang="en-US" dirty="0" smtClean="0"/>
              <a:t>Std XII</a:t>
            </a:r>
            <a:endParaRPr lang="en-US" dirty="0"/>
          </a:p>
        </p:txBody>
      </p:sp>
      <p:sp>
        <p:nvSpPr>
          <p:cNvPr id="3" name="Subtitle 2"/>
          <p:cNvSpPr>
            <a:spLocks noGrp="1"/>
          </p:cNvSpPr>
          <p:nvPr>
            <p:ph type="subTitle" idx="1"/>
          </p:nvPr>
        </p:nvSpPr>
        <p:spPr>
          <a:xfrm>
            <a:off x="762000" y="4248150"/>
            <a:ext cx="7864309" cy="610821"/>
          </a:xfrm>
        </p:spPr>
        <p:txBody>
          <a:bodyPr>
            <a:normAutofit fontScale="55000" lnSpcReduction="20000"/>
          </a:bodyPr>
          <a:lstStyle/>
          <a:p>
            <a:r>
              <a:rPr lang="en-US" sz="3200" dirty="0" smtClean="0">
                <a:solidFill>
                  <a:schemeClr val="bg1"/>
                </a:solidFill>
              </a:rPr>
              <a:t>By Ms </a:t>
            </a:r>
            <a:r>
              <a:rPr lang="en-US" sz="3200" dirty="0" err="1" smtClean="0">
                <a:solidFill>
                  <a:schemeClr val="bg1"/>
                </a:solidFill>
              </a:rPr>
              <a:t>Madhusrabani</a:t>
            </a:r>
            <a:r>
              <a:rPr lang="en-US" sz="3200" dirty="0" smtClean="0">
                <a:solidFill>
                  <a:schemeClr val="bg1"/>
                </a:solidFill>
              </a:rPr>
              <a:t> </a:t>
            </a:r>
            <a:r>
              <a:rPr lang="en-US" sz="3200" dirty="0" err="1" smtClean="0">
                <a:solidFill>
                  <a:schemeClr val="bg1"/>
                </a:solidFill>
              </a:rPr>
              <a:t>Patro</a:t>
            </a:r>
            <a:r>
              <a:rPr lang="en-US" sz="3200" dirty="0" smtClean="0">
                <a:solidFill>
                  <a:schemeClr val="bg1"/>
                </a:solidFill>
              </a:rPr>
              <a:t>, PGT </a:t>
            </a:r>
            <a:r>
              <a:rPr lang="en-US" sz="3200" dirty="0" smtClean="0">
                <a:solidFill>
                  <a:schemeClr val="bg1"/>
                </a:solidFill>
              </a:rPr>
              <a:t>Biology</a:t>
            </a:r>
          </a:p>
          <a:p>
            <a:r>
              <a:rPr lang="en-US" sz="3200" dirty="0" smtClean="0">
                <a:solidFill>
                  <a:schemeClr val="bg1"/>
                </a:solidFill>
              </a:rPr>
              <a:t>DAV Public School, </a:t>
            </a:r>
            <a:r>
              <a:rPr lang="en-US" sz="3200" dirty="0" err="1" smtClean="0">
                <a:solidFill>
                  <a:schemeClr val="bg1"/>
                </a:solidFill>
              </a:rPr>
              <a:t>Berhampur</a:t>
            </a:r>
            <a:endParaRPr lang="en-US" sz="3200" dirty="0" smtClean="0">
              <a:solidFill>
                <a:schemeClr val="bg1"/>
              </a:solidFill>
            </a:endParaRPr>
          </a:p>
          <a:p>
            <a:endParaRPr lang="en-US" dirty="0"/>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46070" cy="209550"/>
          </a:xfrm>
        </p:spPr>
        <p:txBody>
          <a:bodyPr>
            <a:normAutofit fontScale="90000"/>
          </a:bodyPr>
          <a:lstStyle/>
          <a:p>
            <a:endParaRPr lang="en-US" dirty="0"/>
          </a:p>
        </p:txBody>
      </p:sp>
      <p:sp>
        <p:nvSpPr>
          <p:cNvPr id="3" name="Content Placeholder 2"/>
          <p:cNvSpPr>
            <a:spLocks noGrp="1"/>
          </p:cNvSpPr>
          <p:nvPr>
            <p:ph idx="1"/>
          </p:nvPr>
        </p:nvSpPr>
        <p:spPr>
          <a:xfrm>
            <a:off x="2743200" y="1276350"/>
            <a:ext cx="6400800" cy="3867149"/>
          </a:xfrm>
        </p:spPr>
        <p:txBody>
          <a:bodyPr>
            <a:normAutofit fontScale="62500" lnSpcReduction="20000"/>
          </a:bodyPr>
          <a:lstStyle/>
          <a:p>
            <a:pPr algn="just"/>
            <a:r>
              <a:rPr lang="en-US" sz="3200" dirty="0" smtClean="0"/>
              <a:t>Under </a:t>
            </a:r>
            <a:r>
              <a:rPr lang="en-US" sz="3200" u="sng" dirty="0" err="1" smtClean="0"/>
              <a:t>unfavourable</a:t>
            </a:r>
            <a:r>
              <a:rPr lang="en-US" sz="3200" dirty="0" smtClean="0"/>
              <a:t> condition the </a:t>
            </a:r>
            <a:r>
              <a:rPr lang="en-US" sz="3200" i="1" dirty="0" smtClean="0"/>
              <a:t>Amoeba</a:t>
            </a:r>
            <a:r>
              <a:rPr lang="en-US" sz="3200" dirty="0" smtClean="0"/>
              <a:t> withdraws its pseudopodia and secretes </a:t>
            </a:r>
            <a:r>
              <a:rPr lang="en-US" sz="3200" u="sng" dirty="0" smtClean="0"/>
              <a:t>a three layered hard covering or cyst</a:t>
            </a:r>
            <a:r>
              <a:rPr lang="en-US" sz="3200" dirty="0" smtClean="0"/>
              <a:t> around it self. This phenomenon is called </a:t>
            </a:r>
            <a:r>
              <a:rPr lang="en-US" sz="3200" u="sng" dirty="0" err="1" smtClean="0"/>
              <a:t>encystation</a:t>
            </a:r>
            <a:r>
              <a:rPr lang="en-US" sz="3200" dirty="0" smtClean="0"/>
              <a:t>. </a:t>
            </a:r>
          </a:p>
          <a:p>
            <a:pPr algn="just"/>
            <a:r>
              <a:rPr lang="en-US" sz="3200" dirty="0" smtClean="0"/>
              <a:t>When </a:t>
            </a:r>
            <a:r>
              <a:rPr lang="en-US" sz="3200" u="sng" dirty="0" err="1" smtClean="0"/>
              <a:t>favourable</a:t>
            </a:r>
            <a:r>
              <a:rPr lang="en-US" sz="3200" dirty="0" smtClean="0"/>
              <a:t> conditions returns, the encysted Amoeba divides by </a:t>
            </a:r>
            <a:r>
              <a:rPr lang="en-US" sz="3200" u="sng" dirty="0" smtClean="0"/>
              <a:t>multiple fission </a:t>
            </a:r>
            <a:r>
              <a:rPr lang="en-US" sz="3200" dirty="0" smtClean="0"/>
              <a:t>and produces many minute </a:t>
            </a:r>
            <a:r>
              <a:rPr lang="en-US" sz="3200" i="1" u="sng" dirty="0" smtClean="0"/>
              <a:t>Amoeba</a:t>
            </a:r>
            <a:r>
              <a:rPr lang="en-US" sz="3200" u="sng" dirty="0" smtClean="0"/>
              <a:t> or </a:t>
            </a:r>
            <a:r>
              <a:rPr lang="en-US" sz="3200" u="sng" dirty="0" err="1" smtClean="0"/>
              <a:t>pseudopodiospores</a:t>
            </a:r>
            <a:r>
              <a:rPr lang="en-US" sz="3200" dirty="0" smtClean="0"/>
              <a:t>; the cyst wall burst out and spores are liberated in the surrounding medium to grow up into many amoebae. This phenomenon is known as </a:t>
            </a:r>
            <a:r>
              <a:rPr lang="en-US" sz="3200" u="sng" dirty="0" err="1" smtClean="0"/>
              <a:t>sporulation</a:t>
            </a:r>
            <a:r>
              <a:rPr lang="en-US" sz="3200" dirty="0" smtClean="0"/>
              <a:t>. </a:t>
            </a:r>
          </a:p>
          <a:p>
            <a:pPr algn="just"/>
            <a:r>
              <a:rPr lang="en-US" sz="3200" dirty="0" smtClean="0"/>
              <a:t>In some organisms , if the </a:t>
            </a:r>
            <a:r>
              <a:rPr lang="en-US" sz="3200" u="sng" dirty="0" smtClean="0"/>
              <a:t>body breaks into distinct pieces(fragments)</a:t>
            </a:r>
            <a:r>
              <a:rPr lang="en-US" sz="3200" dirty="0" smtClean="0"/>
              <a:t> each fragment grows up into an adult capable of producing offspring(</a:t>
            </a:r>
            <a:r>
              <a:rPr lang="en-US" sz="3200" dirty="0" err="1" smtClean="0"/>
              <a:t>e.g</a:t>
            </a:r>
            <a:r>
              <a:rPr lang="en-US" sz="3200" dirty="0" smtClean="0"/>
              <a:t> Hydra). This mode of asexual reproduction is known as </a:t>
            </a:r>
            <a:r>
              <a:rPr lang="en-US" sz="3200" u="sng" dirty="0" smtClean="0"/>
              <a:t>fragmentation</a:t>
            </a:r>
            <a:r>
              <a:rPr lang="en-US" dirty="0" smtClean="0"/>
              <a:t>.</a:t>
            </a:r>
            <a:endParaRPr lang="en-US" dirty="0"/>
          </a:p>
        </p:txBody>
      </p:sp>
      <p:pic>
        <p:nvPicPr>
          <p:cNvPr id="28674" name="Picture 2" descr="C:\Users\OM\Desktop\cyst.png"/>
          <p:cNvPicPr>
            <a:picLocks noChangeAspect="1" noChangeArrowheads="1"/>
          </p:cNvPicPr>
          <p:nvPr/>
        </p:nvPicPr>
        <p:blipFill>
          <a:blip r:embed="rId2"/>
          <a:srcRect/>
          <a:stretch>
            <a:fillRect/>
          </a:stretch>
        </p:blipFill>
        <p:spPr bwMode="auto">
          <a:xfrm>
            <a:off x="0" y="0"/>
            <a:ext cx="2667000" cy="2590800"/>
          </a:xfrm>
          <a:prstGeom prst="rect">
            <a:avLst/>
          </a:prstGeom>
          <a:noFill/>
        </p:spPr>
      </p:pic>
      <p:pic>
        <p:nvPicPr>
          <p:cNvPr id="28675" name="Picture 3" descr="C:\Users\OM\Desktop\sporulation.jpg"/>
          <p:cNvPicPr>
            <a:picLocks noChangeAspect="1" noChangeArrowheads="1"/>
          </p:cNvPicPr>
          <p:nvPr/>
        </p:nvPicPr>
        <p:blipFill>
          <a:blip r:embed="rId3"/>
          <a:srcRect/>
          <a:stretch>
            <a:fillRect/>
          </a:stretch>
        </p:blipFill>
        <p:spPr bwMode="auto">
          <a:xfrm>
            <a:off x="0" y="2343150"/>
            <a:ext cx="2667000"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09550"/>
            <a:ext cx="8229600" cy="308372"/>
          </a:xfrm>
        </p:spPr>
        <p:txBody>
          <a:bodyPr>
            <a:normAutofit fontScale="90000"/>
          </a:bodyPr>
          <a:lstStyle/>
          <a:p>
            <a:r>
              <a:rPr lang="en-US" dirty="0" smtClean="0">
                <a:solidFill>
                  <a:schemeClr val="bg1"/>
                </a:solidFill>
              </a:rPr>
              <a:t>Sexual Reproduction</a:t>
            </a:r>
            <a:endParaRPr lang="en-US" dirty="0">
              <a:solidFill>
                <a:schemeClr val="bg1"/>
              </a:solidFill>
            </a:endParaRPr>
          </a:p>
        </p:txBody>
      </p:sp>
      <p:sp>
        <p:nvSpPr>
          <p:cNvPr id="3" name="Rectangle 2"/>
          <p:cNvSpPr/>
          <p:nvPr/>
        </p:nvSpPr>
        <p:spPr>
          <a:xfrm>
            <a:off x="3200400" y="971551"/>
            <a:ext cx="6096000" cy="4600516"/>
          </a:xfrm>
          <a:prstGeom prst="rect">
            <a:avLst/>
          </a:prstGeom>
        </p:spPr>
        <p:txBody>
          <a:bodyPr wrap="square">
            <a:spAutoFit/>
          </a:bodyPr>
          <a:lstStyle/>
          <a:p>
            <a:r>
              <a:rPr lang="en-US" dirty="0" smtClean="0">
                <a:solidFill>
                  <a:schemeClr val="bg1"/>
                </a:solidFill>
              </a:rPr>
              <a:t>Sexual reproduction involves the formation of the male and</a:t>
            </a:r>
          </a:p>
          <a:p>
            <a:r>
              <a:rPr lang="en-US" dirty="0" smtClean="0">
                <a:solidFill>
                  <a:schemeClr val="bg1"/>
                </a:solidFill>
              </a:rPr>
              <a:t>female gametes in either the same individual or two</a:t>
            </a:r>
          </a:p>
          <a:p>
            <a:r>
              <a:rPr lang="en-US" dirty="0" smtClean="0">
                <a:solidFill>
                  <a:schemeClr val="bg1"/>
                </a:solidFill>
              </a:rPr>
              <a:t>individuals. These gametes fuse to form a zygote, which</a:t>
            </a:r>
          </a:p>
          <a:p>
            <a:r>
              <a:rPr lang="en-US" dirty="0" smtClean="0">
                <a:solidFill>
                  <a:schemeClr val="bg1"/>
                </a:solidFill>
              </a:rPr>
              <a:t>develops into a new individual.</a:t>
            </a:r>
          </a:p>
          <a:p>
            <a:r>
              <a:rPr lang="en-US" dirty="0" smtClean="0">
                <a:solidFill>
                  <a:schemeClr val="bg1"/>
                </a:solidFill>
              </a:rPr>
              <a:t>● Offspring are not identical to each other or to the parents.</a:t>
            </a:r>
          </a:p>
          <a:p>
            <a:r>
              <a:rPr lang="en-US" dirty="0" smtClean="0">
                <a:solidFill>
                  <a:schemeClr val="bg1"/>
                </a:solidFill>
              </a:rPr>
              <a:t>So, sexual reproduction gives rise to diversity among living</a:t>
            </a:r>
          </a:p>
          <a:p>
            <a:r>
              <a:rPr lang="en-US" dirty="0" smtClean="0">
                <a:solidFill>
                  <a:schemeClr val="bg1"/>
                </a:solidFill>
              </a:rPr>
              <a:t>organisms.</a:t>
            </a:r>
          </a:p>
          <a:p>
            <a:r>
              <a:rPr lang="en-US" dirty="0" smtClean="0">
                <a:solidFill>
                  <a:schemeClr val="bg1"/>
                </a:solidFill>
              </a:rPr>
              <a:t>● All organisms pass through three stages.</a:t>
            </a:r>
          </a:p>
          <a:p>
            <a:pPr>
              <a:buFont typeface="Wingdings" pitchFamily="2" charset="2"/>
              <a:buChar char="Ø"/>
            </a:pPr>
            <a:r>
              <a:rPr lang="en-US" dirty="0" smtClean="0">
                <a:solidFill>
                  <a:schemeClr val="bg1"/>
                </a:solidFill>
              </a:rPr>
              <a:t> </a:t>
            </a:r>
            <a:r>
              <a:rPr lang="en-US" b="1" dirty="0" smtClean="0">
                <a:solidFill>
                  <a:schemeClr val="bg1"/>
                </a:solidFill>
              </a:rPr>
              <a:t>Juvenile phase/vegetative phase</a:t>
            </a:r>
            <a:r>
              <a:rPr lang="en-US" dirty="0" smtClean="0">
                <a:solidFill>
                  <a:schemeClr val="bg1"/>
                </a:solidFill>
              </a:rPr>
              <a:t> − Period of growth; non reproductive.</a:t>
            </a:r>
          </a:p>
          <a:p>
            <a:pPr>
              <a:buFont typeface="Wingdings" pitchFamily="2" charset="2"/>
              <a:buChar char="Ø"/>
            </a:pPr>
            <a:r>
              <a:rPr lang="en-US" dirty="0" smtClean="0">
                <a:solidFill>
                  <a:schemeClr val="bg1"/>
                </a:solidFill>
              </a:rPr>
              <a:t> </a:t>
            </a:r>
            <a:r>
              <a:rPr lang="en-US" b="1" dirty="0" smtClean="0">
                <a:solidFill>
                  <a:schemeClr val="bg1"/>
                </a:solidFill>
              </a:rPr>
              <a:t>Reproductive phase</a:t>
            </a:r>
            <a:r>
              <a:rPr lang="en-US" dirty="0" smtClean="0">
                <a:solidFill>
                  <a:schemeClr val="bg1"/>
                </a:solidFill>
              </a:rPr>
              <a:t>-it is marked in angiosperms by the formation of first flower. But found to be peculiar in some like </a:t>
            </a:r>
            <a:r>
              <a:rPr lang="en-US" b="1" i="1" dirty="0" err="1" smtClean="0">
                <a:solidFill>
                  <a:schemeClr val="bg1"/>
                </a:solidFill>
              </a:rPr>
              <a:t>Strobilanthus</a:t>
            </a:r>
            <a:r>
              <a:rPr lang="en-US" b="1" i="1" dirty="0" smtClean="0">
                <a:solidFill>
                  <a:schemeClr val="bg1"/>
                </a:solidFill>
              </a:rPr>
              <a:t> </a:t>
            </a:r>
            <a:r>
              <a:rPr lang="en-US" b="1" i="1" dirty="0" err="1" smtClean="0">
                <a:solidFill>
                  <a:schemeClr val="bg1"/>
                </a:solidFill>
              </a:rPr>
              <a:t>kunthiana</a:t>
            </a:r>
            <a:r>
              <a:rPr lang="en-US" b="1" i="1" dirty="0" smtClean="0">
                <a:solidFill>
                  <a:schemeClr val="bg1"/>
                </a:solidFill>
              </a:rPr>
              <a:t> </a:t>
            </a:r>
            <a:r>
              <a:rPr lang="en-US" i="1" dirty="0" smtClean="0">
                <a:solidFill>
                  <a:schemeClr val="bg1"/>
                </a:solidFill>
              </a:rPr>
              <a:t>flowers </a:t>
            </a:r>
            <a:r>
              <a:rPr lang="en-US" u="sng" dirty="0" smtClean="0">
                <a:solidFill>
                  <a:schemeClr val="bg1"/>
                </a:solidFill>
              </a:rPr>
              <a:t>once in 12 years</a:t>
            </a:r>
            <a:r>
              <a:rPr lang="en-US" dirty="0" smtClean="0">
                <a:solidFill>
                  <a:schemeClr val="bg1"/>
                </a:solidFill>
              </a:rPr>
              <a:t>. Found in hilly areas of western </a:t>
            </a:r>
            <a:r>
              <a:rPr lang="en-US" dirty="0" err="1" smtClean="0">
                <a:solidFill>
                  <a:schemeClr val="bg1"/>
                </a:solidFill>
              </a:rPr>
              <a:t>ghats</a:t>
            </a:r>
            <a:r>
              <a:rPr lang="en-US" dirty="0" smtClean="0">
                <a:solidFill>
                  <a:schemeClr val="bg1"/>
                </a:solidFill>
              </a:rPr>
              <a:t>. </a:t>
            </a:r>
            <a:r>
              <a:rPr lang="en-US" b="1" dirty="0" smtClean="0">
                <a:solidFill>
                  <a:schemeClr val="bg1"/>
                </a:solidFill>
              </a:rPr>
              <a:t>Bamboo</a:t>
            </a:r>
            <a:r>
              <a:rPr lang="en-US" dirty="0" smtClean="0">
                <a:solidFill>
                  <a:schemeClr val="bg1"/>
                </a:solidFill>
              </a:rPr>
              <a:t> that flowers once in its life time</a:t>
            </a:r>
            <a:r>
              <a:rPr lang="en-US" i="1" dirty="0" smtClean="0">
                <a:solidFill>
                  <a:schemeClr val="bg1"/>
                </a:solidFill>
              </a:rPr>
              <a:t>.</a:t>
            </a:r>
            <a:endParaRPr lang="en-US" dirty="0" smtClean="0">
              <a:solidFill>
                <a:schemeClr val="bg1"/>
              </a:solidFill>
            </a:endParaRPr>
          </a:p>
          <a:p>
            <a:endParaRPr lang="en-US" dirty="0" smtClean="0">
              <a:solidFill>
                <a:schemeClr val="bg1"/>
              </a:solidFill>
            </a:endParaRPr>
          </a:p>
        </p:txBody>
      </p:sp>
      <p:pic>
        <p:nvPicPr>
          <p:cNvPr id="29699" name="Picture 3" descr="C:\Users\OM\Desktop\neelakurinji.JPG"/>
          <p:cNvPicPr>
            <a:picLocks noChangeAspect="1" noChangeArrowheads="1"/>
          </p:cNvPicPr>
          <p:nvPr/>
        </p:nvPicPr>
        <p:blipFill>
          <a:blip r:embed="rId2"/>
          <a:srcRect/>
          <a:stretch>
            <a:fillRect/>
          </a:stretch>
        </p:blipFill>
        <p:spPr bwMode="auto">
          <a:xfrm>
            <a:off x="0" y="0"/>
            <a:ext cx="3067050" cy="2266950"/>
          </a:xfrm>
          <a:prstGeom prst="rect">
            <a:avLst/>
          </a:prstGeom>
          <a:noFill/>
        </p:spPr>
      </p:pic>
      <p:sp>
        <p:nvSpPr>
          <p:cNvPr id="6" name="Rectangle 5"/>
          <p:cNvSpPr/>
          <p:nvPr/>
        </p:nvSpPr>
        <p:spPr>
          <a:xfrm>
            <a:off x="533400" y="4629150"/>
            <a:ext cx="2491451" cy="369332"/>
          </a:xfrm>
          <a:prstGeom prst="rect">
            <a:avLst/>
          </a:prstGeom>
        </p:spPr>
        <p:txBody>
          <a:bodyPr wrap="none">
            <a:spAutoFit/>
          </a:bodyPr>
          <a:lstStyle/>
          <a:p>
            <a:r>
              <a:rPr lang="en-US" b="1" i="1" dirty="0" err="1" smtClean="0">
                <a:solidFill>
                  <a:schemeClr val="bg1"/>
                </a:solidFill>
              </a:rPr>
              <a:t>Strobilanthus</a:t>
            </a:r>
            <a:r>
              <a:rPr lang="en-US" b="1" i="1" dirty="0" smtClean="0">
                <a:solidFill>
                  <a:schemeClr val="bg1"/>
                </a:solidFill>
              </a:rPr>
              <a:t> </a:t>
            </a:r>
            <a:r>
              <a:rPr lang="en-US" b="1" i="1" dirty="0" err="1" smtClean="0">
                <a:solidFill>
                  <a:schemeClr val="bg1"/>
                </a:solidFill>
              </a:rPr>
              <a:t>kunthiana</a:t>
            </a:r>
            <a:endParaRPr lang="en-US" dirty="0"/>
          </a:p>
        </p:txBody>
      </p:sp>
      <p:pic>
        <p:nvPicPr>
          <p:cNvPr id="7" name="Picture 2"/>
          <p:cNvPicPr>
            <a:picLocks noChangeAspect="1" noChangeArrowheads="1"/>
          </p:cNvPicPr>
          <p:nvPr/>
        </p:nvPicPr>
        <p:blipFill>
          <a:blip r:embed="rId3"/>
          <a:srcRect/>
          <a:stretch>
            <a:fillRect/>
          </a:stretch>
        </p:blipFill>
        <p:spPr bwMode="auto">
          <a:xfrm>
            <a:off x="0" y="2495550"/>
            <a:ext cx="3048000" cy="21002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u="sng" dirty="0" smtClean="0"/>
              <a:t>females of placental mammals </a:t>
            </a:r>
            <a:r>
              <a:rPr lang="en-US" dirty="0" smtClean="0"/>
              <a:t>exhibit cyclical changes in the activities of ovaries and accessory ducts as well as hormones during the reproductive phase. In </a:t>
            </a:r>
            <a:r>
              <a:rPr lang="en-US" u="sng" dirty="0" smtClean="0"/>
              <a:t>non-primate mammals </a:t>
            </a:r>
            <a:r>
              <a:rPr lang="en-US" dirty="0" smtClean="0"/>
              <a:t>like rats, sheep, dogs, cows etc it is called the </a:t>
            </a:r>
            <a:r>
              <a:rPr lang="en-US" b="1" u="sng" dirty="0" err="1" smtClean="0"/>
              <a:t>oestrus</a:t>
            </a:r>
            <a:r>
              <a:rPr lang="en-US" b="1" u="sng" dirty="0" smtClean="0"/>
              <a:t> cycle</a:t>
            </a:r>
            <a:r>
              <a:rPr lang="en-US" b="1" dirty="0" smtClean="0"/>
              <a:t>, in </a:t>
            </a:r>
            <a:r>
              <a:rPr lang="en-US" b="1" u="sng" dirty="0" smtClean="0"/>
              <a:t>primates</a:t>
            </a:r>
            <a:r>
              <a:rPr lang="en-US" b="1" dirty="0" smtClean="0"/>
              <a:t> like</a:t>
            </a:r>
            <a:r>
              <a:rPr lang="en-US" dirty="0" smtClean="0"/>
              <a:t> monkeys, apes and humans, it is called the </a:t>
            </a:r>
            <a:r>
              <a:rPr lang="en-US" b="1" u="sng" dirty="0" smtClean="0"/>
              <a:t>menstrual cycle</a:t>
            </a:r>
            <a:r>
              <a:rPr lang="en-US" b="1" dirty="0" smtClean="0"/>
              <a:t>.</a:t>
            </a:r>
          </a:p>
          <a:p>
            <a:r>
              <a:rPr lang="en-US" dirty="0" smtClean="0"/>
              <a:t>Certain mammals are called </a:t>
            </a:r>
            <a:r>
              <a:rPr lang="en-US" b="1" dirty="0" smtClean="0"/>
              <a:t>continuous breeders since </a:t>
            </a:r>
            <a:r>
              <a:rPr lang="en-US" dirty="0" smtClean="0"/>
              <a:t>they can reproduce throughout their reproductive phase, while some are called </a:t>
            </a:r>
            <a:r>
              <a:rPr lang="en-US" b="1" dirty="0" smtClean="0"/>
              <a:t>seasonal breeders since they can </a:t>
            </a:r>
            <a:r>
              <a:rPr lang="en-US" dirty="0" smtClean="0"/>
              <a:t>reproduce only in the </a:t>
            </a:r>
            <a:r>
              <a:rPr lang="en-US" dirty="0" err="1" smtClean="0"/>
              <a:t>favourable</a:t>
            </a:r>
            <a:r>
              <a:rPr lang="en-US" dirty="0" smtClean="0"/>
              <a:t> seasons.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52550"/>
            <a:ext cx="7467600" cy="552450"/>
          </a:xfrm>
        </p:spPr>
        <p:txBody>
          <a:bodyPr>
            <a:normAutofit fontScale="90000"/>
          </a:bodyPr>
          <a:lstStyle/>
          <a:p>
            <a:r>
              <a:rPr lang="en-US" dirty="0" smtClean="0">
                <a:solidFill>
                  <a:schemeClr val="bg1"/>
                </a:solidFill>
              </a:rPr>
              <a:t>Sexual Reproduction</a:t>
            </a:r>
            <a:endParaRPr lang="en-US" dirty="0">
              <a:solidFill>
                <a:schemeClr val="bg1"/>
              </a:solidFill>
            </a:endParaRPr>
          </a:p>
        </p:txBody>
      </p:sp>
      <p:cxnSp>
        <p:nvCxnSpPr>
          <p:cNvPr id="4" name="Straight Arrow Connector 3"/>
          <p:cNvCxnSpPr/>
          <p:nvPr/>
        </p:nvCxnSpPr>
        <p:spPr>
          <a:xfrm rot="5400000">
            <a:off x="4114800" y="2190750"/>
            <a:ext cx="6096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 name="Straight Connector 5"/>
          <p:cNvCxnSpPr/>
          <p:nvPr/>
        </p:nvCxnSpPr>
        <p:spPr>
          <a:xfrm>
            <a:off x="1676400" y="2495550"/>
            <a:ext cx="5791200" cy="1588"/>
          </a:xfrm>
          <a:prstGeom prst="line">
            <a:avLst/>
          </a:prstGeom>
        </p:spPr>
        <p:style>
          <a:lnRef idx="1">
            <a:schemeClr val="accent6"/>
          </a:lnRef>
          <a:fillRef idx="0">
            <a:schemeClr val="accent6"/>
          </a:fillRef>
          <a:effectRef idx="0">
            <a:schemeClr val="accent6"/>
          </a:effectRef>
          <a:fontRef idx="minor">
            <a:schemeClr val="tx1"/>
          </a:fontRef>
        </p:style>
      </p:cxnSp>
      <p:sp>
        <p:nvSpPr>
          <p:cNvPr id="8" name="Rectangle 7"/>
          <p:cNvSpPr/>
          <p:nvPr/>
        </p:nvSpPr>
        <p:spPr>
          <a:xfrm>
            <a:off x="457200" y="2800350"/>
            <a:ext cx="2133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t>Pre-</a:t>
            </a:r>
            <a:r>
              <a:rPr lang="en-US" sz="2000" b="1" u="sng" dirty="0" err="1" smtClean="0"/>
              <a:t>fertilisation</a:t>
            </a:r>
            <a:r>
              <a:rPr lang="en-US" sz="2000" b="1" u="sng" dirty="0" smtClean="0"/>
              <a:t> Events</a:t>
            </a:r>
          </a:p>
          <a:p>
            <a:pPr>
              <a:buFont typeface="Arial" pitchFamily="34" charset="0"/>
              <a:buChar char="•"/>
            </a:pPr>
            <a:r>
              <a:rPr lang="en-US" sz="2000" dirty="0" err="1" smtClean="0"/>
              <a:t>Gametogenesis</a:t>
            </a:r>
            <a:endParaRPr lang="en-US" sz="2000" dirty="0" smtClean="0"/>
          </a:p>
          <a:p>
            <a:pPr>
              <a:buFont typeface="Arial" pitchFamily="34" charset="0"/>
              <a:buChar char="•"/>
            </a:pPr>
            <a:r>
              <a:rPr lang="en-US" sz="2000" dirty="0" smtClean="0"/>
              <a:t>Gamete transfer</a:t>
            </a:r>
            <a:endParaRPr lang="en-US" sz="2000" dirty="0"/>
          </a:p>
        </p:txBody>
      </p:sp>
      <p:cxnSp>
        <p:nvCxnSpPr>
          <p:cNvPr id="10" name="Straight Arrow Connector 9"/>
          <p:cNvCxnSpPr/>
          <p:nvPr/>
        </p:nvCxnSpPr>
        <p:spPr>
          <a:xfrm rot="5400000">
            <a:off x="1524000" y="2647950"/>
            <a:ext cx="3048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rot="5400000">
            <a:off x="7315994" y="2647156"/>
            <a:ext cx="3048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rot="5400000">
            <a:off x="4267994" y="2647156"/>
            <a:ext cx="3048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3" name="Rectangle 12"/>
          <p:cNvSpPr/>
          <p:nvPr/>
        </p:nvSpPr>
        <p:spPr>
          <a:xfrm>
            <a:off x="3276600" y="2800350"/>
            <a:ext cx="2133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err="1" smtClean="0"/>
              <a:t>Fertilisation</a:t>
            </a:r>
            <a:endParaRPr lang="en-US" sz="2000" b="1" u="sng" dirty="0"/>
          </a:p>
        </p:txBody>
      </p:sp>
      <p:sp>
        <p:nvSpPr>
          <p:cNvPr id="14" name="Rectangle 13"/>
          <p:cNvSpPr/>
          <p:nvPr/>
        </p:nvSpPr>
        <p:spPr>
          <a:xfrm>
            <a:off x="6553200" y="2800350"/>
            <a:ext cx="2133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t>Post –</a:t>
            </a:r>
            <a:r>
              <a:rPr lang="en-US" sz="2000" b="1" u="sng" dirty="0" err="1" smtClean="0"/>
              <a:t>Fertilisation</a:t>
            </a:r>
            <a:r>
              <a:rPr lang="en-US" sz="2000" b="1" u="sng" dirty="0" smtClean="0"/>
              <a:t> events</a:t>
            </a:r>
          </a:p>
          <a:p>
            <a:pPr>
              <a:buFont typeface="Arial" pitchFamily="34" charset="0"/>
              <a:buChar char="•"/>
            </a:pPr>
            <a:r>
              <a:rPr lang="en-US" sz="2000" dirty="0" smtClean="0"/>
              <a:t>The zygote</a:t>
            </a:r>
          </a:p>
          <a:p>
            <a:pPr>
              <a:buFont typeface="Arial" pitchFamily="34" charset="0"/>
              <a:buChar char="•"/>
            </a:pPr>
            <a:r>
              <a:rPr lang="en-US" sz="2000" dirty="0" smtClean="0"/>
              <a:t>Embryogenesis</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2743200" cy="496444"/>
          </a:xfrm>
        </p:spPr>
        <p:txBody>
          <a:bodyPr>
            <a:normAutofit fontScale="90000"/>
          </a:bodyPr>
          <a:lstStyle/>
          <a:p>
            <a:r>
              <a:rPr lang="en-US" dirty="0" err="1" smtClean="0"/>
              <a:t>Gametogenesis</a:t>
            </a:r>
            <a:endParaRPr lang="en-US" dirty="0"/>
          </a:p>
        </p:txBody>
      </p:sp>
      <p:sp>
        <p:nvSpPr>
          <p:cNvPr id="3" name="Content Placeholder 2"/>
          <p:cNvSpPr>
            <a:spLocks noGrp="1"/>
          </p:cNvSpPr>
          <p:nvPr>
            <p:ph idx="1"/>
          </p:nvPr>
        </p:nvSpPr>
        <p:spPr>
          <a:xfrm>
            <a:off x="2590800" y="438150"/>
            <a:ext cx="6553200" cy="3511061"/>
          </a:xfrm>
        </p:spPr>
        <p:txBody>
          <a:bodyPr>
            <a:normAutofit fontScale="77500" lnSpcReduction="20000"/>
          </a:bodyPr>
          <a:lstStyle/>
          <a:p>
            <a:r>
              <a:rPr lang="en-US" dirty="0" smtClean="0"/>
              <a:t> </a:t>
            </a:r>
            <a:r>
              <a:rPr lang="en-US" dirty="0" smtClean="0"/>
              <a:t>Process of formation of gametes (male and female)</a:t>
            </a:r>
          </a:p>
          <a:p>
            <a:r>
              <a:rPr lang="en-US" dirty="0" smtClean="0"/>
              <a:t> </a:t>
            </a:r>
            <a:r>
              <a:rPr lang="en-US" dirty="0" smtClean="0"/>
              <a:t>Gametes are </a:t>
            </a:r>
            <a:r>
              <a:rPr lang="en-US" dirty="0" smtClean="0"/>
              <a:t>haploid and unicellular.</a:t>
            </a:r>
            <a:endParaRPr lang="en-US" dirty="0" smtClean="0"/>
          </a:p>
          <a:p>
            <a:r>
              <a:rPr lang="en-US" dirty="0" smtClean="0"/>
              <a:t>In </a:t>
            </a:r>
            <a:r>
              <a:rPr lang="en-US" dirty="0" smtClean="0"/>
              <a:t>some organisms (like algae), they are almost </a:t>
            </a:r>
            <a:r>
              <a:rPr lang="en-US" dirty="0" smtClean="0"/>
              <a:t>similar (homo </a:t>
            </a:r>
            <a:r>
              <a:rPr lang="en-US" dirty="0" smtClean="0"/>
              <a:t>or isogametes), and cannot be </a:t>
            </a:r>
            <a:r>
              <a:rPr lang="en-US" dirty="0" err="1" smtClean="0"/>
              <a:t>categorised</a:t>
            </a:r>
            <a:r>
              <a:rPr lang="en-US" dirty="0" smtClean="0"/>
              <a:t> as </a:t>
            </a:r>
            <a:r>
              <a:rPr lang="en-US" dirty="0" smtClean="0"/>
              <a:t>male and </a:t>
            </a:r>
            <a:r>
              <a:rPr lang="en-US" dirty="0" smtClean="0"/>
              <a:t>female gametes.</a:t>
            </a:r>
          </a:p>
          <a:p>
            <a:r>
              <a:rPr lang="en-US" dirty="0" smtClean="0"/>
              <a:t> </a:t>
            </a:r>
            <a:r>
              <a:rPr lang="en-US" dirty="0" smtClean="0"/>
              <a:t>In others, the two gametes are morphologically and</a:t>
            </a:r>
          </a:p>
          <a:p>
            <a:r>
              <a:rPr lang="en-US" dirty="0" smtClean="0"/>
              <a:t>physiologically different (heterogametes), and are of </a:t>
            </a:r>
            <a:r>
              <a:rPr lang="en-US" dirty="0" smtClean="0"/>
              <a:t>two types—</a:t>
            </a:r>
            <a:r>
              <a:rPr lang="en-US" dirty="0" err="1" smtClean="0"/>
              <a:t>antherozoid</a:t>
            </a:r>
            <a:r>
              <a:rPr lang="en-US" dirty="0" smtClean="0"/>
              <a:t> </a:t>
            </a:r>
            <a:r>
              <a:rPr lang="en-US" dirty="0" smtClean="0"/>
              <a:t>or sperm (male gamete) and egg </a:t>
            </a:r>
            <a:r>
              <a:rPr lang="en-US" dirty="0" smtClean="0"/>
              <a:t>or ovum </a:t>
            </a:r>
            <a:r>
              <a:rPr lang="en-US" dirty="0" smtClean="0"/>
              <a:t>(female gamete).</a:t>
            </a:r>
            <a:endParaRPr lang="en-US" dirty="0"/>
          </a:p>
        </p:txBody>
      </p:sp>
      <p:pic>
        <p:nvPicPr>
          <p:cNvPr id="1028" name="Picture 4"/>
          <p:cNvPicPr>
            <a:picLocks noChangeAspect="1" noChangeArrowheads="1"/>
          </p:cNvPicPr>
          <p:nvPr/>
        </p:nvPicPr>
        <p:blipFill>
          <a:blip r:embed="rId2"/>
          <a:srcRect/>
          <a:stretch>
            <a:fillRect/>
          </a:stretch>
        </p:blipFill>
        <p:spPr bwMode="auto">
          <a:xfrm>
            <a:off x="1981200" y="3562350"/>
            <a:ext cx="1295400" cy="1371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1524000" y="4972050"/>
            <a:ext cx="2533650" cy="1714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4038600" y="3257550"/>
            <a:ext cx="1752600" cy="150495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6400800" y="3333750"/>
            <a:ext cx="2209800" cy="16764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4572000" y="4857750"/>
            <a:ext cx="1095375" cy="1714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a:srcRect/>
          <a:stretch>
            <a:fillRect/>
          </a:stretch>
        </p:blipFill>
        <p:spPr bwMode="auto">
          <a:xfrm>
            <a:off x="6400800" y="4857750"/>
            <a:ext cx="1085850" cy="1524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a:srcRect/>
          <a:stretch>
            <a:fillRect/>
          </a:stretch>
        </p:blipFill>
        <p:spPr bwMode="auto">
          <a:xfrm>
            <a:off x="5562600" y="3333750"/>
            <a:ext cx="1085850" cy="209550"/>
          </a:xfrm>
          <a:prstGeom prst="rect">
            <a:avLst/>
          </a:prstGeom>
          <a:noFill/>
          <a:ln w="9525">
            <a:noFill/>
            <a:miter lim="800000"/>
            <a:headEnd/>
            <a:tailEnd/>
          </a:ln>
          <a:effectLst/>
        </p:spPr>
      </p:pic>
      <p:cxnSp>
        <p:nvCxnSpPr>
          <p:cNvPr id="14" name="Straight Arrow Connector 13"/>
          <p:cNvCxnSpPr/>
          <p:nvPr/>
        </p:nvCxnSpPr>
        <p:spPr>
          <a:xfrm rot="5400000">
            <a:off x="5524500" y="3600450"/>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553200" y="3562350"/>
            <a:ext cx="152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095" y="361950"/>
            <a:ext cx="6260905" cy="572644"/>
          </a:xfrm>
        </p:spPr>
        <p:txBody>
          <a:bodyPr>
            <a:normAutofit fontScale="90000"/>
          </a:bodyPr>
          <a:lstStyle/>
          <a:p>
            <a:r>
              <a:rPr lang="en-US" dirty="0" smtClean="0"/>
              <a:t>Sexuality in organisms</a:t>
            </a:r>
            <a:endParaRPr lang="en-US" dirty="0"/>
          </a:p>
        </p:txBody>
      </p:sp>
      <p:sp>
        <p:nvSpPr>
          <p:cNvPr id="3" name="Content Placeholder 2"/>
          <p:cNvSpPr>
            <a:spLocks noGrp="1"/>
          </p:cNvSpPr>
          <p:nvPr>
            <p:ph idx="1"/>
          </p:nvPr>
        </p:nvSpPr>
        <p:spPr>
          <a:xfrm>
            <a:off x="2586835" y="1198559"/>
            <a:ext cx="6260905" cy="3735391"/>
          </a:xfrm>
        </p:spPr>
        <p:txBody>
          <a:bodyPr>
            <a:normAutofit fontScale="62500" lnSpcReduction="20000"/>
          </a:bodyPr>
          <a:lstStyle/>
          <a:p>
            <a:r>
              <a:rPr lang="en-US" dirty="0" smtClean="0"/>
              <a:t>In some </a:t>
            </a:r>
            <a:r>
              <a:rPr lang="en-US" u="sng" dirty="0" smtClean="0"/>
              <a:t>organisms both the sexes are present in the same</a:t>
            </a:r>
          </a:p>
          <a:p>
            <a:r>
              <a:rPr lang="en-US" u="sng" dirty="0" smtClean="0"/>
              <a:t>individual (</a:t>
            </a:r>
            <a:r>
              <a:rPr lang="en-US" u="sng" dirty="0" err="1" smtClean="0"/>
              <a:t>monoecious</a:t>
            </a:r>
            <a:r>
              <a:rPr lang="en-US" u="sng" dirty="0" smtClean="0"/>
              <a:t> or </a:t>
            </a:r>
            <a:r>
              <a:rPr lang="en-US" u="sng" dirty="0" smtClean="0"/>
              <a:t>homothallic or bisexual or hermaphrodites)</a:t>
            </a:r>
            <a:r>
              <a:rPr lang="en-US" u="sng" dirty="0" smtClean="0"/>
              <a:t> </a:t>
            </a:r>
            <a:r>
              <a:rPr lang="en-US" u="sng" dirty="0" smtClean="0"/>
              <a:t>example: cucurbits, coconut</a:t>
            </a:r>
            <a:r>
              <a:rPr lang="en-US" dirty="0" smtClean="0"/>
              <a:t> ,</a:t>
            </a:r>
            <a:r>
              <a:rPr lang="en-US" u="sng" dirty="0" smtClean="0"/>
              <a:t>Leech,  earthworm ,sponge ,tapeworm.</a:t>
            </a:r>
          </a:p>
          <a:p>
            <a:r>
              <a:rPr lang="en-US" dirty="0" smtClean="0"/>
              <a:t> </a:t>
            </a:r>
            <a:r>
              <a:rPr lang="en-US" dirty="0" smtClean="0"/>
              <a:t>in others, </a:t>
            </a:r>
            <a:r>
              <a:rPr lang="en-US" dirty="0" smtClean="0"/>
              <a:t>they are </a:t>
            </a:r>
            <a:r>
              <a:rPr lang="en-US" dirty="0" smtClean="0"/>
              <a:t>present </a:t>
            </a:r>
            <a:r>
              <a:rPr lang="en-US" u="sng" dirty="0" smtClean="0"/>
              <a:t>in two individuals (</a:t>
            </a:r>
            <a:r>
              <a:rPr lang="en-US" u="sng" dirty="0" err="1" smtClean="0"/>
              <a:t>dioecious</a:t>
            </a:r>
            <a:r>
              <a:rPr lang="en-US" u="sng" dirty="0" smtClean="0"/>
              <a:t> or </a:t>
            </a:r>
            <a:r>
              <a:rPr lang="en-US" u="sng" dirty="0" smtClean="0"/>
              <a:t>heterothallic or unisexual). Example: Papaya, and date palm, cockroach.</a:t>
            </a:r>
            <a:endParaRPr lang="en-US" u="sng" dirty="0" smtClean="0"/>
          </a:p>
          <a:p>
            <a:r>
              <a:rPr lang="en-US" dirty="0" smtClean="0"/>
              <a:t>In a unisexual flower, the male flower is called </a:t>
            </a:r>
            <a:r>
              <a:rPr lang="en-US" u="sng" dirty="0" smtClean="0"/>
              <a:t>staminate</a:t>
            </a:r>
            <a:r>
              <a:rPr lang="en-US" dirty="0" smtClean="0"/>
              <a:t> and</a:t>
            </a:r>
          </a:p>
          <a:p>
            <a:r>
              <a:rPr lang="en-US" dirty="0" smtClean="0"/>
              <a:t>the female flower is called </a:t>
            </a:r>
            <a:r>
              <a:rPr lang="en-US" u="sng" dirty="0" err="1" smtClean="0"/>
              <a:t>pistillate</a:t>
            </a:r>
            <a:r>
              <a:rPr lang="en-US" dirty="0" smtClean="0"/>
              <a:t>.</a:t>
            </a:r>
          </a:p>
          <a:p>
            <a:r>
              <a:rPr lang="en-US" dirty="0" smtClean="0"/>
              <a:t> </a:t>
            </a:r>
            <a:r>
              <a:rPr lang="en-US" dirty="0" smtClean="0"/>
              <a:t>Gamete formation takes place by cell </a:t>
            </a:r>
            <a:r>
              <a:rPr lang="en-US" dirty="0" err="1" smtClean="0"/>
              <a:t>division.In</a:t>
            </a:r>
            <a:r>
              <a:rPr lang="en-US" dirty="0" smtClean="0"/>
              <a:t> </a:t>
            </a:r>
            <a:r>
              <a:rPr lang="en-US" dirty="0" smtClean="0"/>
              <a:t>haploid </a:t>
            </a:r>
            <a:r>
              <a:rPr lang="en-US" dirty="0" smtClean="0"/>
              <a:t>parents like in </a:t>
            </a:r>
            <a:r>
              <a:rPr lang="en-US" dirty="0" err="1" smtClean="0"/>
              <a:t>monera</a:t>
            </a:r>
            <a:r>
              <a:rPr lang="en-US" dirty="0" smtClean="0"/>
              <a:t> ,fungi ,algae, bryophytes , </a:t>
            </a:r>
            <a:r>
              <a:rPr lang="en-US" dirty="0" smtClean="0"/>
              <a:t>it is by mitosis; in diploid </a:t>
            </a:r>
            <a:r>
              <a:rPr lang="en-US" dirty="0" smtClean="0"/>
              <a:t>parents like gymnosperms, angiosperms and in animals </a:t>
            </a:r>
            <a:r>
              <a:rPr lang="en-US" dirty="0" smtClean="0"/>
              <a:t>it is </a:t>
            </a:r>
            <a:r>
              <a:rPr lang="en-US" dirty="0" smtClean="0"/>
              <a:t>by meiosis</a:t>
            </a:r>
            <a:r>
              <a:rPr lang="en-US" dirty="0" smtClean="0"/>
              <a:t>, with </a:t>
            </a:r>
            <a:r>
              <a:rPr lang="en-US" dirty="0" err="1" smtClean="0"/>
              <a:t>specialised</a:t>
            </a:r>
            <a:r>
              <a:rPr lang="en-US" dirty="0" smtClean="0"/>
              <a:t> cells called </a:t>
            </a:r>
            <a:r>
              <a:rPr lang="en-US" u="sng" dirty="0" smtClean="0"/>
              <a:t>meiocytes( gamete mother cell)</a:t>
            </a:r>
            <a:r>
              <a:rPr lang="en-US" dirty="0" smtClean="0"/>
              <a:t> undergoing meiosis so that each gamete gets only one set of chromosomes.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381000" y="-19049"/>
            <a:ext cx="8382000" cy="51625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4800" y="514350"/>
            <a:ext cx="8105551" cy="4629150"/>
          </a:xfrm>
          <a:prstGeom prst="rect">
            <a:avLst/>
          </a:prstGeom>
          <a:noFill/>
          <a:ln w="9525">
            <a:noFill/>
            <a:miter lim="800000"/>
            <a:headEnd/>
            <a:tailEnd/>
          </a:ln>
          <a:effectLst/>
        </p:spPr>
      </p:pic>
      <p:sp>
        <p:nvSpPr>
          <p:cNvPr id="3" name="Rectangle 2"/>
          <p:cNvSpPr/>
          <p:nvPr/>
        </p:nvSpPr>
        <p:spPr>
          <a:xfrm>
            <a:off x="1219200" y="0"/>
            <a:ext cx="60198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Fill in the </a:t>
            </a:r>
            <a:r>
              <a:rPr lang="en-US" dirty="0" err="1" smtClean="0"/>
              <a:t>the</a:t>
            </a:r>
            <a:r>
              <a:rPr lang="en-US" dirty="0" smtClean="0"/>
              <a:t> table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133350"/>
            <a:ext cx="3128165" cy="572644"/>
          </a:xfrm>
        </p:spPr>
        <p:txBody>
          <a:bodyPr>
            <a:normAutofit fontScale="90000"/>
          </a:bodyPr>
          <a:lstStyle/>
          <a:p>
            <a:r>
              <a:rPr lang="en-US" dirty="0" smtClean="0"/>
              <a:t>Gamete transfer</a:t>
            </a:r>
            <a:endParaRPr lang="en-US" dirty="0"/>
          </a:p>
        </p:txBody>
      </p:sp>
      <p:sp>
        <p:nvSpPr>
          <p:cNvPr id="3" name="Content Placeholder 2"/>
          <p:cNvSpPr>
            <a:spLocks noGrp="1"/>
          </p:cNvSpPr>
          <p:nvPr>
            <p:ph idx="1"/>
          </p:nvPr>
        </p:nvSpPr>
        <p:spPr>
          <a:xfrm>
            <a:off x="2586835" y="1047751"/>
            <a:ext cx="6260905" cy="3661870"/>
          </a:xfrm>
        </p:spPr>
        <p:txBody>
          <a:bodyPr>
            <a:normAutofit fontScale="70000" lnSpcReduction="20000"/>
          </a:bodyPr>
          <a:lstStyle/>
          <a:p>
            <a:r>
              <a:rPr lang="en-US" dirty="0" smtClean="0"/>
              <a:t>For their fusion to take place, the gametes need to </a:t>
            </a:r>
            <a:r>
              <a:rPr lang="en-US" dirty="0" smtClean="0"/>
              <a:t>be transferred. </a:t>
            </a:r>
            <a:r>
              <a:rPr lang="en-US" dirty="0" smtClean="0"/>
              <a:t>In most organisms, the male gametes are motile, while </a:t>
            </a:r>
            <a:r>
              <a:rPr lang="en-US" dirty="0" smtClean="0"/>
              <a:t>the female </a:t>
            </a:r>
            <a:r>
              <a:rPr lang="en-US" dirty="0" smtClean="0"/>
              <a:t>gametes are non-motile, and the male gametes </a:t>
            </a:r>
            <a:r>
              <a:rPr lang="en-US" dirty="0" smtClean="0"/>
              <a:t>need a </a:t>
            </a:r>
            <a:r>
              <a:rPr lang="en-US" dirty="0" smtClean="0"/>
              <a:t>medium for their movement. A large number of </a:t>
            </a:r>
            <a:r>
              <a:rPr lang="en-US" dirty="0" smtClean="0"/>
              <a:t>male gametes </a:t>
            </a:r>
            <a:r>
              <a:rPr lang="en-US" dirty="0" smtClean="0"/>
              <a:t>do not make it to the female gamete, and </a:t>
            </a:r>
            <a:r>
              <a:rPr lang="en-US" dirty="0" smtClean="0"/>
              <a:t>hence, several </a:t>
            </a:r>
            <a:r>
              <a:rPr lang="en-US" dirty="0" smtClean="0"/>
              <a:t>thousands of male gametes are produced </a:t>
            </a:r>
            <a:r>
              <a:rPr lang="en-US" dirty="0" smtClean="0"/>
              <a:t>to overcome </a:t>
            </a:r>
            <a:r>
              <a:rPr lang="en-US" dirty="0" smtClean="0"/>
              <a:t>this loss.</a:t>
            </a:r>
          </a:p>
          <a:p>
            <a:r>
              <a:rPr lang="en-US" dirty="0" smtClean="0"/>
              <a:t> </a:t>
            </a:r>
            <a:r>
              <a:rPr lang="en-US" dirty="0" smtClean="0"/>
              <a:t>In angiosperms, the pollen grain carries the male </a:t>
            </a:r>
            <a:r>
              <a:rPr lang="en-US" dirty="0" smtClean="0"/>
              <a:t>gamete and </a:t>
            </a:r>
            <a:r>
              <a:rPr lang="en-US" dirty="0" smtClean="0"/>
              <a:t>the ovule carries the female gamete.</a:t>
            </a:r>
          </a:p>
          <a:p>
            <a:r>
              <a:rPr lang="en-US" dirty="0" smtClean="0"/>
              <a:t> </a:t>
            </a:r>
            <a:r>
              <a:rPr lang="en-US" dirty="0" smtClean="0"/>
              <a:t>Pollen grains are produced in the anther and need to </a:t>
            </a:r>
            <a:r>
              <a:rPr lang="en-US" dirty="0" smtClean="0"/>
              <a:t>be transferred </a:t>
            </a:r>
            <a:r>
              <a:rPr lang="en-US" dirty="0" smtClean="0"/>
              <a:t>to the stigma for </a:t>
            </a:r>
            <a:r>
              <a:rPr lang="en-US" dirty="0" err="1" smtClean="0"/>
              <a:t>fertilisation</a:t>
            </a:r>
            <a:r>
              <a:rPr lang="en-US" dirty="0" smtClean="0"/>
              <a:t> to occur. This </a:t>
            </a:r>
            <a:r>
              <a:rPr lang="en-US" dirty="0" smtClean="0"/>
              <a:t>is easy </a:t>
            </a:r>
            <a:r>
              <a:rPr lang="en-US" dirty="0" smtClean="0"/>
              <a:t>in </a:t>
            </a:r>
            <a:r>
              <a:rPr lang="en-US" dirty="0" err="1" smtClean="0"/>
              <a:t>monoecious</a:t>
            </a:r>
            <a:r>
              <a:rPr lang="en-US" dirty="0" smtClean="0"/>
              <a:t> plants as both the anther and </a:t>
            </a:r>
            <a:r>
              <a:rPr lang="en-US" dirty="0" smtClean="0"/>
              <a:t>the stigma </a:t>
            </a:r>
            <a:r>
              <a:rPr lang="en-US" dirty="0" smtClean="0"/>
              <a:t>are present close by; in </a:t>
            </a:r>
            <a:r>
              <a:rPr lang="en-US" dirty="0" err="1" smtClean="0"/>
              <a:t>dioecious</a:t>
            </a:r>
            <a:r>
              <a:rPr lang="en-US" dirty="0" smtClean="0"/>
              <a:t> plants, it </a:t>
            </a:r>
            <a:r>
              <a:rPr lang="en-US" dirty="0" smtClean="0"/>
              <a:t>takes place </a:t>
            </a:r>
            <a:r>
              <a:rPr lang="en-US" dirty="0" smtClean="0"/>
              <a:t>by pollination.</a:t>
            </a:r>
            <a:endParaRPr lang="en-US" dirty="0"/>
          </a:p>
        </p:txBody>
      </p:sp>
      <p:pic>
        <p:nvPicPr>
          <p:cNvPr id="4098" name="Picture 2"/>
          <p:cNvPicPr>
            <a:picLocks noChangeAspect="1" noChangeArrowheads="1"/>
          </p:cNvPicPr>
          <p:nvPr/>
        </p:nvPicPr>
        <p:blipFill>
          <a:blip r:embed="rId2"/>
          <a:srcRect/>
          <a:stretch>
            <a:fillRect/>
          </a:stretch>
        </p:blipFill>
        <p:spPr bwMode="auto">
          <a:xfrm>
            <a:off x="0" y="1409700"/>
            <a:ext cx="2590799"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2289965" cy="438150"/>
          </a:xfrm>
        </p:spPr>
        <p:txBody>
          <a:bodyPr>
            <a:normAutofit fontScale="90000"/>
          </a:bodyPr>
          <a:lstStyle/>
          <a:p>
            <a:r>
              <a:rPr lang="en-US" dirty="0" err="1" smtClean="0"/>
              <a:t>Fertilisation</a:t>
            </a:r>
            <a:endParaRPr lang="en-US" dirty="0"/>
          </a:p>
        </p:txBody>
      </p:sp>
      <p:sp>
        <p:nvSpPr>
          <p:cNvPr id="3" name="Content Placeholder 2"/>
          <p:cNvSpPr>
            <a:spLocks noGrp="1"/>
          </p:cNvSpPr>
          <p:nvPr>
            <p:ph idx="1"/>
          </p:nvPr>
        </p:nvSpPr>
        <p:spPr>
          <a:xfrm>
            <a:off x="2514600" y="438150"/>
            <a:ext cx="6705600" cy="4705350"/>
          </a:xfrm>
        </p:spPr>
        <p:txBody>
          <a:bodyPr>
            <a:noAutofit/>
          </a:bodyPr>
          <a:lstStyle/>
          <a:p>
            <a:r>
              <a:rPr lang="en-US" sz="1800" dirty="0" err="1" smtClean="0"/>
              <a:t>Fertilisation</a:t>
            </a:r>
            <a:r>
              <a:rPr lang="en-US" sz="1800" dirty="0" smtClean="0"/>
              <a:t> is the most important event in </a:t>
            </a:r>
            <a:r>
              <a:rPr lang="en-US" sz="1800" dirty="0" smtClean="0"/>
              <a:t>sexual</a:t>
            </a:r>
            <a:r>
              <a:rPr lang="en-US" sz="1800" dirty="0" smtClean="0"/>
              <a:t> reproduction</a:t>
            </a:r>
            <a:r>
              <a:rPr lang="en-US" sz="1800" dirty="0" smtClean="0"/>
              <a:t>.  </a:t>
            </a:r>
            <a:r>
              <a:rPr lang="en-US" sz="1800" dirty="0" smtClean="0"/>
              <a:t>This process is also called </a:t>
            </a:r>
            <a:r>
              <a:rPr lang="en-US" sz="1800" b="1" dirty="0" err="1" smtClean="0"/>
              <a:t>syngamy</a:t>
            </a:r>
            <a:r>
              <a:rPr lang="en-US" sz="1800" b="1" dirty="0" smtClean="0"/>
              <a:t> and leads to </a:t>
            </a:r>
            <a:r>
              <a:rPr lang="en-US" sz="1800" b="1" dirty="0" smtClean="0"/>
              <a:t>the </a:t>
            </a:r>
            <a:r>
              <a:rPr lang="en-US" sz="1800" dirty="0" smtClean="0"/>
              <a:t>formation </a:t>
            </a:r>
            <a:r>
              <a:rPr lang="en-US" sz="1800" dirty="0" smtClean="0"/>
              <a:t>of the zygote.</a:t>
            </a:r>
          </a:p>
          <a:p>
            <a:r>
              <a:rPr lang="en-US" sz="1800" dirty="0" smtClean="0"/>
              <a:t> </a:t>
            </a:r>
            <a:r>
              <a:rPr lang="en-US" sz="1800" dirty="0" smtClean="0"/>
              <a:t>However, in some organisms</a:t>
            </a:r>
            <a:r>
              <a:rPr lang="en-US" sz="1800" u="sng" dirty="0" smtClean="0"/>
              <a:t>, the female gamete </a:t>
            </a:r>
            <a:r>
              <a:rPr lang="en-US" sz="1800" u="sng" dirty="0" smtClean="0"/>
              <a:t>undergoes development </a:t>
            </a:r>
            <a:r>
              <a:rPr lang="en-US" sz="1800" u="sng" dirty="0" smtClean="0"/>
              <a:t>to form new organisms without </a:t>
            </a:r>
            <a:r>
              <a:rPr lang="en-US" sz="1800" u="sng" dirty="0" err="1" smtClean="0"/>
              <a:t>fertilisation</a:t>
            </a:r>
            <a:r>
              <a:rPr lang="en-US" sz="1800" dirty="0" smtClean="0"/>
              <a:t>, </a:t>
            </a:r>
            <a:r>
              <a:rPr lang="en-US" sz="1800" dirty="0" smtClean="0"/>
              <a:t>and is known as </a:t>
            </a:r>
            <a:r>
              <a:rPr lang="en-US" sz="1800" b="1" u="sng" dirty="0" smtClean="0"/>
              <a:t>parthenogenesis </a:t>
            </a:r>
            <a:r>
              <a:rPr lang="en-US" sz="1800" u="sng" dirty="0" smtClean="0"/>
              <a:t>(occurs </a:t>
            </a:r>
            <a:r>
              <a:rPr lang="en-US" sz="1800" u="sng" dirty="0" smtClean="0"/>
              <a:t>in rotifers, honeybees and some lizards).</a:t>
            </a:r>
          </a:p>
          <a:p>
            <a:r>
              <a:rPr lang="en-US" sz="1800" dirty="0" smtClean="0"/>
              <a:t> </a:t>
            </a:r>
            <a:r>
              <a:rPr lang="en-US" sz="1800" dirty="0" smtClean="0"/>
              <a:t>In most aquatic organisms and amphibians, </a:t>
            </a:r>
            <a:r>
              <a:rPr lang="en-US" sz="1800" dirty="0" err="1" smtClean="0"/>
              <a:t>fertilisation</a:t>
            </a:r>
            <a:r>
              <a:rPr lang="en-US" sz="1800" dirty="0" smtClean="0"/>
              <a:t> takes </a:t>
            </a:r>
            <a:r>
              <a:rPr lang="en-US" sz="1800" dirty="0" smtClean="0"/>
              <a:t>place outside their body (in the water), and is </a:t>
            </a:r>
            <a:r>
              <a:rPr lang="en-US" sz="1800" dirty="0" smtClean="0"/>
              <a:t>termed as </a:t>
            </a:r>
            <a:r>
              <a:rPr lang="en-US" sz="1800" b="1" dirty="0" smtClean="0"/>
              <a:t>external </a:t>
            </a:r>
            <a:r>
              <a:rPr lang="en-US" sz="1800" b="1" dirty="0" err="1" smtClean="0"/>
              <a:t>fertilisation</a:t>
            </a:r>
            <a:r>
              <a:rPr lang="en-US" sz="1800" b="1" dirty="0" smtClean="0"/>
              <a:t>. </a:t>
            </a:r>
          </a:p>
          <a:p>
            <a:r>
              <a:rPr lang="en-US" sz="1800" b="1" dirty="0" smtClean="0"/>
              <a:t>Their </a:t>
            </a:r>
            <a:r>
              <a:rPr lang="en-US" sz="1800" b="1" dirty="0" smtClean="0"/>
              <a:t>eggs and offspring </a:t>
            </a:r>
            <a:r>
              <a:rPr lang="en-US" sz="1800" b="1" dirty="0" smtClean="0"/>
              <a:t>are </a:t>
            </a:r>
            <a:r>
              <a:rPr lang="en-US" sz="1800" dirty="0" smtClean="0"/>
              <a:t>highly </a:t>
            </a:r>
            <a:r>
              <a:rPr lang="en-US" sz="1800" dirty="0" smtClean="0"/>
              <a:t>vulnerable to predators and this threatens </a:t>
            </a:r>
            <a:r>
              <a:rPr lang="en-US" sz="1800" dirty="0" smtClean="0"/>
              <a:t>their survival </a:t>
            </a:r>
            <a:r>
              <a:rPr lang="en-US" sz="1800" dirty="0" err="1" smtClean="0"/>
              <a:t>upto</a:t>
            </a:r>
            <a:r>
              <a:rPr lang="en-US" sz="1800" dirty="0" smtClean="0"/>
              <a:t> </a:t>
            </a:r>
            <a:r>
              <a:rPr lang="en-US" sz="1800" dirty="0" smtClean="0"/>
              <a:t>adulthood.</a:t>
            </a:r>
          </a:p>
          <a:p>
            <a:r>
              <a:rPr lang="en-US" sz="1800" dirty="0" smtClean="0"/>
              <a:t>● In most terrestrial organisms, </a:t>
            </a:r>
            <a:r>
              <a:rPr lang="en-US" sz="1800" dirty="0" err="1" smtClean="0"/>
              <a:t>fertilisation</a:t>
            </a:r>
            <a:r>
              <a:rPr lang="en-US" sz="1800" dirty="0" smtClean="0"/>
              <a:t> is internal, i.e., </a:t>
            </a:r>
            <a:r>
              <a:rPr lang="en-US" sz="1800" dirty="0" smtClean="0"/>
              <a:t>it takes </a:t>
            </a:r>
            <a:r>
              <a:rPr lang="en-US" sz="1800" dirty="0" smtClean="0"/>
              <a:t>place inside the female body. In this process, the </a:t>
            </a:r>
            <a:r>
              <a:rPr lang="en-US" sz="1800" dirty="0" smtClean="0"/>
              <a:t>male gamete </a:t>
            </a:r>
            <a:r>
              <a:rPr lang="en-US" sz="1800" dirty="0" smtClean="0"/>
              <a:t>is motile and reaches the female gamete to </a:t>
            </a:r>
            <a:r>
              <a:rPr lang="en-US" sz="1800" dirty="0" smtClean="0"/>
              <a:t>fuse with </a:t>
            </a:r>
            <a:r>
              <a:rPr lang="en-US" sz="1800" dirty="0" smtClean="0"/>
              <a:t>it, thereby forming zygote. Male gametes are </a:t>
            </a:r>
            <a:r>
              <a:rPr lang="en-US" sz="1800" dirty="0" smtClean="0"/>
              <a:t>produced </a:t>
            </a:r>
            <a:r>
              <a:rPr lang="en-US" sz="1800" dirty="0" smtClean="0"/>
              <a:t>in large numbers.</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83095" y="0"/>
            <a:ext cx="6260905" cy="438150"/>
          </a:xfrm>
        </p:spPr>
        <p:txBody>
          <a:bodyPr>
            <a:normAutofit fontScale="90000"/>
          </a:bodyPr>
          <a:lstStyle/>
          <a:p>
            <a:r>
              <a:rPr lang="en-US" dirty="0" smtClean="0"/>
              <a:t>                   Introduction</a:t>
            </a:r>
            <a:endParaRPr lang="en-US" dirty="0"/>
          </a:p>
        </p:txBody>
      </p:sp>
      <p:sp>
        <p:nvSpPr>
          <p:cNvPr id="5" name="Content Placeholder 4"/>
          <p:cNvSpPr>
            <a:spLocks noGrp="1"/>
          </p:cNvSpPr>
          <p:nvPr>
            <p:ph idx="1"/>
          </p:nvPr>
        </p:nvSpPr>
        <p:spPr>
          <a:xfrm>
            <a:off x="2590800" y="361950"/>
            <a:ext cx="6553200" cy="4781550"/>
          </a:xfrm>
        </p:spPr>
        <p:txBody>
          <a:bodyPr>
            <a:normAutofit fontScale="92500"/>
          </a:bodyPr>
          <a:lstStyle/>
          <a:p>
            <a:r>
              <a:rPr lang="en-US" sz="2000" dirty="0" smtClean="0"/>
              <a:t>The period from birth to natural death is known </a:t>
            </a:r>
            <a:r>
              <a:rPr lang="en-US" sz="2000" dirty="0" smtClean="0"/>
              <a:t>as </a:t>
            </a:r>
            <a:r>
              <a:rPr lang="en-US" sz="2000" u="sng" dirty="0" smtClean="0"/>
              <a:t>life span</a:t>
            </a:r>
            <a:r>
              <a:rPr lang="en-US" sz="2000" dirty="0" smtClean="0"/>
              <a:t>.</a:t>
            </a:r>
          </a:p>
          <a:p>
            <a:r>
              <a:rPr lang="en-US" sz="2000" dirty="0" smtClean="0"/>
              <a:t>It don’t </a:t>
            </a:r>
            <a:r>
              <a:rPr lang="en-US" sz="2000" dirty="0" err="1" smtClean="0"/>
              <a:t>corellate</a:t>
            </a:r>
            <a:r>
              <a:rPr lang="en-US" sz="2000" dirty="0" smtClean="0"/>
              <a:t> with the size of organisms. (complete fig 1.1 of NCERT book)</a:t>
            </a:r>
          </a:p>
          <a:p>
            <a:r>
              <a:rPr lang="en-US" sz="2000" dirty="0" smtClean="0"/>
              <a:t>No one is immortal except the unicellular organisms, when there is no natural death is found.</a:t>
            </a:r>
          </a:p>
          <a:p>
            <a:r>
              <a:rPr lang="en-US" sz="2000" dirty="0" smtClean="0"/>
              <a:t>Reproduction is the process by which every organism ensures its continuity.</a:t>
            </a:r>
          </a:p>
          <a:p>
            <a:r>
              <a:rPr lang="en-US" sz="2000" dirty="0" smtClean="0"/>
              <a:t> It is the process through which organisms produce young ones, which in turn mature to give rise to their young ones.</a:t>
            </a:r>
          </a:p>
          <a:p>
            <a:r>
              <a:rPr lang="en-US" sz="2000" dirty="0" smtClean="0"/>
              <a:t>Reproduction enables the Continuity of the species generation after generation.</a:t>
            </a:r>
            <a:endParaRPr lang="en-US" dirty="0" smtClean="0"/>
          </a:p>
          <a:p>
            <a:r>
              <a:rPr lang="en-US" sz="1900" dirty="0" smtClean="0"/>
              <a:t>It depends upon the </a:t>
            </a:r>
          </a:p>
          <a:p>
            <a:r>
              <a:rPr lang="en-US" sz="1900" dirty="0" err="1" smtClean="0"/>
              <a:t>Habitat,internal</a:t>
            </a:r>
            <a:r>
              <a:rPr lang="en-US" sz="1900" dirty="0" smtClean="0"/>
              <a:t> physiology </a:t>
            </a:r>
          </a:p>
          <a:p>
            <a:r>
              <a:rPr lang="en-US" sz="1900" dirty="0" smtClean="0"/>
              <a:t>and other factors of an organism.</a:t>
            </a:r>
          </a:p>
          <a:p>
            <a:pPr>
              <a:buNone/>
            </a:pPr>
            <a:endParaRPr lang="en-US" dirty="0" smtClean="0"/>
          </a:p>
          <a:p>
            <a:pPr>
              <a:buNone/>
            </a:pPr>
            <a:endParaRPr lang="en-US" dirty="0" smtClean="0"/>
          </a:p>
          <a:p>
            <a:pPr>
              <a:buNone/>
            </a:pPr>
            <a:endParaRPr lang="en-US" dirty="0" smtClean="0"/>
          </a:p>
          <a:p>
            <a:endParaRPr lang="en-US" dirty="0" smtClean="0"/>
          </a:p>
          <a:p>
            <a:endParaRPr lang="en-US" dirty="0"/>
          </a:p>
        </p:txBody>
      </p:sp>
      <p:sp>
        <p:nvSpPr>
          <p:cNvPr id="7" name="Oval 6"/>
          <p:cNvSpPr/>
          <p:nvPr/>
        </p:nvSpPr>
        <p:spPr>
          <a:xfrm>
            <a:off x="7162800" y="3714750"/>
            <a:ext cx="99060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birth</a:t>
            </a:r>
            <a:endParaRPr lang="en-US" dirty="0"/>
          </a:p>
        </p:txBody>
      </p:sp>
      <p:sp>
        <p:nvSpPr>
          <p:cNvPr id="8" name="Circular Arrow 7"/>
          <p:cNvSpPr/>
          <p:nvPr/>
        </p:nvSpPr>
        <p:spPr>
          <a:xfrm rot="5400000">
            <a:off x="7778496" y="3861054"/>
            <a:ext cx="826008" cy="838200"/>
          </a:xfrm>
          <a:prstGeom prst="circular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0" name="Oval 9"/>
          <p:cNvSpPr/>
          <p:nvPr/>
        </p:nvSpPr>
        <p:spPr>
          <a:xfrm>
            <a:off x="7086600" y="4552950"/>
            <a:ext cx="1219200" cy="590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growth</a:t>
            </a:r>
            <a:endParaRPr lang="en-US" dirty="0"/>
          </a:p>
        </p:txBody>
      </p:sp>
      <p:sp>
        <p:nvSpPr>
          <p:cNvPr id="11" name="Oval 10"/>
          <p:cNvSpPr/>
          <p:nvPr/>
        </p:nvSpPr>
        <p:spPr>
          <a:xfrm>
            <a:off x="6019800" y="4248150"/>
            <a:ext cx="106680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death</a:t>
            </a:r>
            <a:endParaRPr lang="en-US" dirty="0"/>
          </a:p>
        </p:txBody>
      </p:sp>
      <p:sp>
        <p:nvSpPr>
          <p:cNvPr id="13" name="Circular Arrow 12"/>
          <p:cNvSpPr/>
          <p:nvPr/>
        </p:nvSpPr>
        <p:spPr>
          <a:xfrm rot="19610167">
            <a:off x="6473344" y="3730810"/>
            <a:ext cx="853511" cy="797966"/>
          </a:xfrm>
          <a:prstGeom prst="circular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4" name="Circular Arrow 13"/>
          <p:cNvSpPr/>
          <p:nvPr/>
        </p:nvSpPr>
        <p:spPr>
          <a:xfrm rot="11631880">
            <a:off x="6332104" y="4344140"/>
            <a:ext cx="899393" cy="807962"/>
          </a:xfrm>
          <a:prstGeom prst="circular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695" y="170306"/>
            <a:ext cx="5803705" cy="801244"/>
          </a:xfrm>
        </p:spPr>
        <p:txBody>
          <a:bodyPr>
            <a:normAutofit fontScale="90000"/>
          </a:bodyPr>
          <a:lstStyle/>
          <a:p>
            <a:r>
              <a:rPr lang="en-US" dirty="0" smtClean="0"/>
              <a:t>Post </a:t>
            </a:r>
            <a:r>
              <a:rPr lang="en-US" dirty="0" err="1" smtClean="0"/>
              <a:t>fertilisation</a:t>
            </a:r>
            <a:r>
              <a:rPr lang="en-US" dirty="0" smtClean="0"/>
              <a:t>  Events</a:t>
            </a:r>
            <a:br>
              <a:rPr lang="en-US" dirty="0" smtClean="0"/>
            </a:br>
            <a:r>
              <a:rPr lang="en-US" sz="2700" dirty="0" smtClean="0">
                <a:solidFill>
                  <a:schemeClr val="bg1"/>
                </a:solidFill>
              </a:rPr>
              <a:t>The Zygote</a:t>
            </a:r>
            <a:endParaRPr lang="en-US" sz="2700"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t>The haploid gametes fuse to form a diploid zygote in </a:t>
            </a:r>
            <a:r>
              <a:rPr lang="en-US" dirty="0" smtClean="0"/>
              <a:t>all organisms</a:t>
            </a:r>
            <a:r>
              <a:rPr lang="en-US" dirty="0" smtClean="0"/>
              <a:t>.</a:t>
            </a:r>
          </a:p>
          <a:p>
            <a:r>
              <a:rPr lang="en-US" dirty="0" smtClean="0"/>
              <a:t>In </a:t>
            </a:r>
            <a:r>
              <a:rPr lang="en-US" dirty="0" smtClean="0"/>
              <a:t>external </a:t>
            </a:r>
            <a:r>
              <a:rPr lang="en-US" dirty="0" err="1" smtClean="0"/>
              <a:t>fertilisation</a:t>
            </a:r>
            <a:r>
              <a:rPr lang="en-US" dirty="0" smtClean="0"/>
              <a:t>, a zygote is formed in an </a:t>
            </a:r>
            <a:r>
              <a:rPr lang="en-US" dirty="0" smtClean="0"/>
              <a:t>external medium</a:t>
            </a:r>
            <a:r>
              <a:rPr lang="en-US" dirty="0" smtClean="0"/>
              <a:t>, and in internal </a:t>
            </a:r>
            <a:r>
              <a:rPr lang="en-US" dirty="0" err="1" smtClean="0"/>
              <a:t>fertilisation</a:t>
            </a:r>
            <a:r>
              <a:rPr lang="en-US" dirty="0" smtClean="0"/>
              <a:t>, a zygote is </a:t>
            </a:r>
            <a:r>
              <a:rPr lang="en-US" dirty="0" smtClean="0"/>
              <a:t>formed inside </a:t>
            </a:r>
            <a:r>
              <a:rPr lang="en-US" dirty="0" smtClean="0"/>
              <a:t>the individual.</a:t>
            </a:r>
          </a:p>
          <a:p>
            <a:r>
              <a:rPr lang="en-US" dirty="0" smtClean="0"/>
              <a:t>The </a:t>
            </a:r>
            <a:r>
              <a:rPr lang="en-US" dirty="0" smtClean="0"/>
              <a:t>development of a zygote depends upon the life cycle </a:t>
            </a:r>
            <a:r>
              <a:rPr lang="en-US" dirty="0" smtClean="0"/>
              <a:t>of an </a:t>
            </a:r>
            <a:r>
              <a:rPr lang="en-US" dirty="0" smtClean="0"/>
              <a:t>organism and its surroundings. In organisms with </a:t>
            </a:r>
            <a:r>
              <a:rPr lang="en-US" dirty="0" err="1" smtClean="0"/>
              <a:t>haplontic</a:t>
            </a:r>
            <a:r>
              <a:rPr lang="en-US" dirty="0" smtClean="0"/>
              <a:t> life </a:t>
            </a:r>
            <a:r>
              <a:rPr lang="en-US" dirty="0" smtClean="0"/>
              <a:t>cycle, </a:t>
            </a:r>
            <a:r>
              <a:rPr lang="en-US" dirty="0" smtClean="0"/>
              <a:t>zygote divides by meiosis to form haploid spores that </a:t>
            </a:r>
            <a:r>
              <a:rPr lang="en-US" dirty="0" smtClean="0"/>
              <a:t>grow into </a:t>
            </a:r>
            <a:r>
              <a:rPr lang="en-US" dirty="0" smtClean="0"/>
              <a:t>haploid </a:t>
            </a:r>
            <a:r>
              <a:rPr lang="en-US" dirty="0" smtClean="0"/>
              <a:t>individuals. </a:t>
            </a:r>
          </a:p>
          <a:p>
            <a:r>
              <a:rPr lang="en-US" dirty="0" smtClean="0"/>
              <a:t>In </a:t>
            </a:r>
            <a:r>
              <a:rPr lang="en-US" dirty="0" smtClean="0"/>
              <a:t>some organisms, </a:t>
            </a:r>
            <a:r>
              <a:rPr lang="en-US" dirty="0" smtClean="0"/>
              <a:t>the zygote </a:t>
            </a:r>
            <a:r>
              <a:rPr lang="en-US" dirty="0" smtClean="0"/>
              <a:t>does not develop immediately, and develops a </a:t>
            </a:r>
            <a:r>
              <a:rPr lang="en-US" dirty="0" smtClean="0"/>
              <a:t>thick </a:t>
            </a:r>
            <a:r>
              <a:rPr lang="en-US" dirty="0" smtClean="0"/>
              <a:t>wall around itself. This wall is resistant to damage </a:t>
            </a:r>
            <a:r>
              <a:rPr lang="en-US" dirty="0" smtClean="0"/>
              <a:t>and desiccation</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Embryogenesis</a:t>
            </a:r>
            <a:endParaRPr lang="en-US" dirty="0">
              <a:solidFill>
                <a:schemeClr val="bg1"/>
              </a:solidFill>
            </a:endParaRPr>
          </a:p>
        </p:txBody>
      </p:sp>
      <p:sp>
        <p:nvSpPr>
          <p:cNvPr id="3" name="Content Placeholder 2"/>
          <p:cNvSpPr>
            <a:spLocks noGrp="1"/>
          </p:cNvSpPr>
          <p:nvPr>
            <p:ph idx="1"/>
          </p:nvPr>
        </p:nvSpPr>
        <p:spPr>
          <a:xfrm>
            <a:off x="990600" y="1809750"/>
            <a:ext cx="8153400" cy="3333750"/>
          </a:xfrm>
        </p:spPr>
        <p:txBody>
          <a:bodyPr>
            <a:normAutofit fontScale="62500" lnSpcReduction="20000"/>
          </a:bodyPr>
          <a:lstStyle/>
          <a:p>
            <a:pPr algn="l"/>
            <a:r>
              <a:rPr lang="en-US" dirty="0" smtClean="0"/>
              <a:t>It is the process of development of the embryo from </a:t>
            </a:r>
            <a:r>
              <a:rPr lang="en-US" dirty="0" smtClean="0"/>
              <a:t>the zygote</a:t>
            </a:r>
            <a:r>
              <a:rPr lang="en-US" dirty="0" smtClean="0"/>
              <a:t>.</a:t>
            </a:r>
          </a:p>
          <a:p>
            <a:pPr algn="l"/>
            <a:r>
              <a:rPr lang="en-US" dirty="0" smtClean="0"/>
              <a:t> </a:t>
            </a:r>
            <a:r>
              <a:rPr lang="en-US" dirty="0" smtClean="0"/>
              <a:t>The zygote undergoes cell division and differentiation.</a:t>
            </a:r>
          </a:p>
          <a:p>
            <a:pPr algn="l"/>
            <a:r>
              <a:rPr lang="en-US" dirty="0" smtClean="0"/>
              <a:t>Cell </a:t>
            </a:r>
            <a:r>
              <a:rPr lang="en-US" dirty="0" smtClean="0"/>
              <a:t>division increases the number of cells of the </a:t>
            </a:r>
            <a:r>
              <a:rPr lang="en-US" dirty="0" smtClean="0"/>
              <a:t>embryo, and </a:t>
            </a:r>
            <a:r>
              <a:rPr lang="en-US" dirty="0" smtClean="0"/>
              <a:t>cell differentiation helps the cells </a:t>
            </a:r>
            <a:r>
              <a:rPr lang="en-US" dirty="0" smtClean="0"/>
              <a:t>undergo modifications to </a:t>
            </a:r>
            <a:r>
              <a:rPr lang="en-US" dirty="0" smtClean="0"/>
              <a:t>form </a:t>
            </a:r>
            <a:r>
              <a:rPr lang="en-US" dirty="0" err="1" smtClean="0"/>
              <a:t>specialised</a:t>
            </a:r>
            <a:r>
              <a:rPr lang="en-US" dirty="0" smtClean="0"/>
              <a:t> tissues and organs.</a:t>
            </a:r>
          </a:p>
          <a:p>
            <a:pPr algn="l"/>
            <a:r>
              <a:rPr lang="en-US" dirty="0" smtClean="0"/>
              <a:t>Animals </a:t>
            </a:r>
            <a:r>
              <a:rPr lang="en-US" dirty="0" smtClean="0"/>
              <a:t>can be grouped into two categories based on </a:t>
            </a:r>
            <a:r>
              <a:rPr lang="en-US" dirty="0" smtClean="0"/>
              <a:t>how and </a:t>
            </a:r>
            <a:r>
              <a:rPr lang="en-US" dirty="0" smtClean="0"/>
              <a:t>where the development of the zygote takes place. </a:t>
            </a:r>
            <a:r>
              <a:rPr lang="en-US" dirty="0" smtClean="0"/>
              <a:t>These categories </a:t>
            </a:r>
            <a:r>
              <a:rPr lang="en-US" dirty="0" smtClean="0"/>
              <a:t>are:</a:t>
            </a:r>
          </a:p>
          <a:p>
            <a:pPr algn="l"/>
            <a:r>
              <a:rPr lang="en-US" dirty="0" smtClean="0"/>
              <a:t>○ </a:t>
            </a:r>
            <a:r>
              <a:rPr lang="en-US" b="1" u="sng" dirty="0" smtClean="0"/>
              <a:t>Oviparous</a:t>
            </a:r>
            <a:r>
              <a:rPr lang="en-US" b="1" dirty="0" smtClean="0"/>
              <a:t> − The </a:t>
            </a:r>
            <a:r>
              <a:rPr lang="en-US" b="1" dirty="0" err="1" smtClean="0"/>
              <a:t>fertilised</a:t>
            </a:r>
            <a:r>
              <a:rPr lang="en-US" b="1" dirty="0" smtClean="0"/>
              <a:t> egg is covered by a calcareous </a:t>
            </a:r>
            <a:r>
              <a:rPr lang="en-US" b="1" dirty="0" smtClean="0"/>
              <a:t>shell </a:t>
            </a:r>
            <a:r>
              <a:rPr lang="en-US" dirty="0" smtClean="0"/>
              <a:t>and </a:t>
            </a:r>
            <a:r>
              <a:rPr lang="en-US" dirty="0" smtClean="0"/>
              <a:t>is released into the outside environment. The development </a:t>
            </a:r>
            <a:r>
              <a:rPr lang="en-US" dirty="0" smtClean="0"/>
              <a:t>takes place </a:t>
            </a:r>
            <a:r>
              <a:rPr lang="en-US" dirty="0" smtClean="0"/>
              <a:t>inside the egg and the young one hatches out (example: </a:t>
            </a:r>
            <a:r>
              <a:rPr lang="en-US" dirty="0" smtClean="0"/>
              <a:t>birds and </a:t>
            </a:r>
            <a:r>
              <a:rPr lang="en-US" dirty="0" smtClean="0"/>
              <a:t>reptiles).</a:t>
            </a:r>
          </a:p>
          <a:p>
            <a:pPr algn="l"/>
            <a:r>
              <a:rPr lang="en-US" dirty="0" smtClean="0"/>
              <a:t>○ </a:t>
            </a:r>
            <a:r>
              <a:rPr lang="en-US" b="1" u="sng" dirty="0" smtClean="0"/>
              <a:t>Viviparous</a:t>
            </a:r>
            <a:r>
              <a:rPr lang="en-US" b="1" dirty="0" smtClean="0"/>
              <a:t> − The development of the zygote takes place inside </a:t>
            </a:r>
            <a:r>
              <a:rPr lang="en-US" b="1" dirty="0" smtClean="0"/>
              <a:t>the </a:t>
            </a:r>
            <a:r>
              <a:rPr lang="en-US" dirty="0" smtClean="0"/>
              <a:t>female </a:t>
            </a:r>
            <a:r>
              <a:rPr lang="en-US" dirty="0" smtClean="0"/>
              <a:t>body, and the developed young one is delivered </a:t>
            </a:r>
            <a:r>
              <a:rPr lang="en-US" dirty="0" smtClean="0"/>
              <a:t>outside (example</a:t>
            </a:r>
            <a:r>
              <a:rPr lang="en-US" dirty="0" smtClean="0"/>
              <a:t>: mammals, including humans).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200150"/>
            <a:ext cx="5562600" cy="1477328"/>
          </a:xfrm>
          <a:prstGeom prst="rect">
            <a:avLst/>
          </a:prstGeom>
        </p:spPr>
        <p:txBody>
          <a:bodyPr wrap="square">
            <a:spAutoFit/>
          </a:bodyPr>
          <a:lstStyle/>
          <a:p>
            <a:r>
              <a:rPr lang="en-US" dirty="0" smtClean="0">
                <a:solidFill>
                  <a:schemeClr val="bg1"/>
                </a:solidFill>
              </a:rPr>
              <a:t>In flowering plants, the zygote is formed </a:t>
            </a:r>
            <a:r>
              <a:rPr lang="en-US" dirty="0" smtClean="0">
                <a:solidFill>
                  <a:schemeClr val="bg1"/>
                </a:solidFill>
              </a:rPr>
              <a:t>inside the </a:t>
            </a:r>
            <a:r>
              <a:rPr lang="en-US" dirty="0" smtClean="0">
                <a:solidFill>
                  <a:schemeClr val="bg1"/>
                </a:solidFill>
              </a:rPr>
              <a:t>ovule.</a:t>
            </a:r>
          </a:p>
          <a:p>
            <a:r>
              <a:rPr lang="en-US" dirty="0" smtClean="0">
                <a:solidFill>
                  <a:schemeClr val="bg1"/>
                </a:solidFill>
              </a:rPr>
              <a:t>○ Zygote → Develops into → Embryo</a:t>
            </a:r>
          </a:p>
          <a:p>
            <a:r>
              <a:rPr lang="en-US" dirty="0" smtClean="0">
                <a:solidFill>
                  <a:schemeClr val="bg1"/>
                </a:solidFill>
              </a:rPr>
              <a:t>○ Ovule → Develops into → Seed</a:t>
            </a:r>
          </a:p>
          <a:p>
            <a:r>
              <a:rPr lang="en-US" dirty="0" smtClean="0">
                <a:solidFill>
                  <a:schemeClr val="bg1"/>
                </a:solidFill>
              </a:rPr>
              <a:t>○ Ovary → Develops into → Fruit → Contains → Seeds →</a:t>
            </a:r>
          </a:p>
          <a:p>
            <a:r>
              <a:rPr lang="en-US" dirty="0" smtClean="0">
                <a:solidFill>
                  <a:schemeClr val="bg1"/>
                </a:solidFill>
              </a:rPr>
              <a:t>Disperse and germinate to form new plants.</a:t>
            </a:r>
            <a:endParaRPr lang="en-US" dirty="0">
              <a:solidFill>
                <a:schemeClr val="bg1"/>
              </a:solidFill>
            </a:endParaRPr>
          </a:p>
        </p:txBody>
      </p:sp>
      <p:pic>
        <p:nvPicPr>
          <p:cNvPr id="5122" name="Picture 2"/>
          <p:cNvPicPr>
            <a:picLocks noChangeAspect="1" noChangeArrowheads="1"/>
          </p:cNvPicPr>
          <p:nvPr/>
        </p:nvPicPr>
        <p:blipFill>
          <a:blip r:embed="rId2"/>
          <a:srcRect/>
          <a:stretch>
            <a:fillRect/>
          </a:stretch>
        </p:blipFill>
        <p:spPr bwMode="auto">
          <a:xfrm>
            <a:off x="1981200" y="2647950"/>
            <a:ext cx="6657975" cy="23622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33400" y="2647950"/>
            <a:ext cx="1447800" cy="23812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15579"/>
            <a:ext cx="7391400" cy="460771"/>
          </a:xfrm>
        </p:spPr>
        <p:txBody>
          <a:bodyPr>
            <a:normAutofit fontScale="90000"/>
          </a:bodyPr>
          <a:lstStyle/>
          <a:p>
            <a:pPr algn="l"/>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1800" b="1" dirty="0" smtClean="0"/>
              <a:t/>
            </a:r>
            <a:br>
              <a:rPr lang="en-IN" sz="1800" b="1" dirty="0" smtClean="0"/>
            </a:br>
            <a:r>
              <a:rPr lang="en-IN" sz="3100" b="1" dirty="0" smtClean="0">
                <a:solidFill>
                  <a:schemeClr val="accent4">
                    <a:lumMod val="50000"/>
                  </a:schemeClr>
                </a:solidFill>
              </a:rPr>
              <a:t>Answer the following questions</a:t>
            </a:r>
            <a:r>
              <a:rPr lang="en-IN" sz="1800" b="1" dirty="0" smtClean="0"/>
              <a:t/>
            </a:r>
            <a:br>
              <a:rPr lang="en-IN" sz="1800" b="1" dirty="0" smtClean="0"/>
            </a:br>
            <a:r>
              <a:rPr lang="en-IN" sz="1800" b="1" dirty="0" smtClean="0">
                <a:solidFill>
                  <a:schemeClr val="bg1"/>
                </a:solidFill>
              </a:rPr>
              <a:t>1</a:t>
            </a:r>
            <a:r>
              <a:rPr lang="en-IN" sz="1800" b="1" dirty="0" smtClean="0">
                <a:solidFill>
                  <a:schemeClr val="bg1"/>
                </a:solidFill>
              </a:rPr>
              <a:t>. </a:t>
            </a:r>
            <a:r>
              <a:rPr lang="en-IN" sz="1800" b="1" dirty="0" err="1" smtClean="0">
                <a:solidFill>
                  <a:schemeClr val="bg1"/>
                </a:solidFill>
              </a:rPr>
              <a:t>Offsprings</a:t>
            </a:r>
            <a:r>
              <a:rPr lang="en-IN" sz="1800" b="1" dirty="0" smtClean="0">
                <a:solidFill>
                  <a:schemeClr val="bg1"/>
                </a:solidFill>
              </a:rPr>
              <a:t> produced by asexual reproduction are referred to as clones. Why</a:t>
            </a:r>
            <a:r>
              <a:rPr lang="en-IN" sz="1800" b="1" dirty="0" smtClean="0">
                <a:solidFill>
                  <a:schemeClr val="bg1"/>
                </a:solidFill>
              </a:rPr>
              <a:t>?</a:t>
            </a:r>
            <a:r>
              <a:rPr lang="en-US" sz="1800" dirty="0" smtClean="0">
                <a:solidFill>
                  <a:schemeClr val="bg1"/>
                </a:solidFill>
              </a:rPr>
              <a:t/>
            </a:r>
            <a:br>
              <a:rPr lang="en-US" sz="1800" dirty="0" smtClean="0">
                <a:solidFill>
                  <a:schemeClr val="bg1"/>
                </a:solidFill>
              </a:rPr>
            </a:br>
            <a:r>
              <a:rPr lang="en-IN" sz="1800" b="1" dirty="0" smtClean="0">
                <a:solidFill>
                  <a:schemeClr val="bg1"/>
                </a:solidFill>
              </a:rPr>
              <a:t>2</a:t>
            </a:r>
            <a:r>
              <a:rPr lang="en-IN" sz="1800" b="1" dirty="0" smtClean="0">
                <a:solidFill>
                  <a:schemeClr val="bg1"/>
                </a:solidFill>
              </a:rPr>
              <a:t>. Name the most invasive aquatic plant weed which is called as Terror of Bengal</a:t>
            </a:r>
            <a:r>
              <a:rPr lang="en-IN" sz="1800" b="1" dirty="0" smtClean="0">
                <a:solidFill>
                  <a:schemeClr val="bg1"/>
                </a:solidFill>
              </a:rPr>
              <a:t>.</a:t>
            </a:r>
            <a:r>
              <a:rPr lang="en-US" sz="1800" dirty="0" smtClean="0">
                <a:solidFill>
                  <a:schemeClr val="bg1"/>
                </a:solidFill>
              </a:rPr>
              <a:t/>
            </a:r>
            <a:br>
              <a:rPr lang="en-US" sz="1800" dirty="0" smtClean="0">
                <a:solidFill>
                  <a:schemeClr val="bg1"/>
                </a:solidFill>
              </a:rPr>
            </a:br>
            <a:r>
              <a:rPr lang="en-IN" sz="1800" b="1" dirty="0" smtClean="0">
                <a:solidFill>
                  <a:schemeClr val="bg1"/>
                </a:solidFill>
              </a:rPr>
              <a:t>3</a:t>
            </a:r>
            <a:r>
              <a:rPr lang="en-IN" sz="1800" b="1" dirty="0" smtClean="0">
                <a:solidFill>
                  <a:schemeClr val="bg1"/>
                </a:solidFill>
              </a:rPr>
              <a:t>. How does Zygote usually differ from Zoospore in terms of </a:t>
            </a:r>
            <a:r>
              <a:rPr lang="en-IN" sz="1800" b="1" dirty="0" err="1" smtClean="0">
                <a:solidFill>
                  <a:schemeClr val="bg1"/>
                </a:solidFill>
              </a:rPr>
              <a:t>ploidy</a:t>
            </a:r>
            <a:r>
              <a:rPr lang="en-IN" sz="1800" b="1" dirty="0" smtClean="0">
                <a:solidFill>
                  <a:schemeClr val="bg1"/>
                </a:solidFill>
              </a:rPr>
              <a:t>?</a:t>
            </a:r>
            <a:r>
              <a:rPr lang="en-US" sz="1800" b="1" dirty="0" smtClean="0">
                <a:solidFill>
                  <a:schemeClr val="bg1"/>
                </a:solidFill>
              </a:rPr>
              <a:t/>
            </a:r>
            <a:br>
              <a:rPr lang="en-US" sz="1800" b="1" dirty="0" smtClean="0">
                <a:solidFill>
                  <a:schemeClr val="bg1"/>
                </a:solidFill>
              </a:rPr>
            </a:br>
            <a:r>
              <a:rPr lang="en-US" sz="1800" dirty="0" smtClean="0">
                <a:solidFill>
                  <a:schemeClr val="bg1"/>
                </a:solidFill>
              </a:rPr>
              <a:t> </a:t>
            </a:r>
            <a:r>
              <a:rPr lang="en-IN" sz="1800" b="1" dirty="0" smtClean="0">
                <a:solidFill>
                  <a:schemeClr val="bg1"/>
                </a:solidFill>
              </a:rPr>
              <a:t>4</a:t>
            </a:r>
            <a:r>
              <a:rPr lang="en-IN" sz="1800" b="1" dirty="0" smtClean="0">
                <a:solidFill>
                  <a:schemeClr val="bg1"/>
                </a:solidFill>
              </a:rPr>
              <a:t>. Mention the main difference between the offspring </a:t>
            </a:r>
            <a:r>
              <a:rPr lang="en-IN" sz="1800" b="1" dirty="0" smtClean="0">
                <a:solidFill>
                  <a:schemeClr val="bg1"/>
                </a:solidFill>
              </a:rPr>
              <a:t>produced by asexual reproduction </a:t>
            </a:r>
            <a:r>
              <a:rPr lang="en-IN" sz="1800" b="1" dirty="0" smtClean="0">
                <a:solidFill>
                  <a:schemeClr val="bg1"/>
                </a:solidFill>
              </a:rPr>
              <a:t>and progeny produced by sexual reproduction</a:t>
            </a:r>
            <a:r>
              <a:rPr lang="en-IN" sz="1800" b="1" dirty="0" smtClean="0">
                <a:solidFill>
                  <a:schemeClr val="bg1"/>
                </a:solidFill>
              </a:rPr>
              <a:t>.</a:t>
            </a:r>
            <a:r>
              <a:rPr lang="en-US" sz="1800" dirty="0" smtClean="0">
                <a:solidFill>
                  <a:schemeClr val="bg1"/>
                </a:solidFill>
              </a:rPr>
              <a:t/>
            </a:r>
            <a:br>
              <a:rPr lang="en-US" sz="1800" dirty="0" smtClean="0">
                <a:solidFill>
                  <a:schemeClr val="bg1"/>
                </a:solidFill>
              </a:rPr>
            </a:br>
            <a:r>
              <a:rPr lang="en-IN" sz="1800" b="1" dirty="0" smtClean="0">
                <a:solidFill>
                  <a:schemeClr val="bg1"/>
                </a:solidFill>
              </a:rPr>
              <a:t>5. Which characteristic property of </a:t>
            </a:r>
            <a:r>
              <a:rPr lang="en-IN" sz="1800" b="1" i="1" dirty="0" err="1" smtClean="0">
                <a:solidFill>
                  <a:schemeClr val="bg1"/>
                </a:solidFill>
              </a:rPr>
              <a:t>Bryophyllum</a:t>
            </a:r>
            <a:r>
              <a:rPr lang="en-IN" sz="1800" b="1" dirty="0" smtClean="0">
                <a:solidFill>
                  <a:schemeClr val="bg1"/>
                </a:solidFill>
              </a:rPr>
              <a:t> is exploited by gardeners and farmers</a:t>
            </a:r>
            <a:r>
              <a:rPr lang="en-IN" sz="1800" b="1" dirty="0" smtClean="0">
                <a:solidFill>
                  <a:schemeClr val="bg1"/>
                </a:solidFill>
              </a:rPr>
              <a:t>?</a:t>
            </a:r>
            <a:r>
              <a:rPr lang="en-US" sz="1800" dirty="0" smtClean="0">
                <a:solidFill>
                  <a:schemeClr val="bg1"/>
                </a:solidFill>
              </a:rPr>
              <a:t/>
            </a:r>
            <a:br>
              <a:rPr lang="en-US" sz="1800" dirty="0" smtClean="0">
                <a:solidFill>
                  <a:schemeClr val="bg1"/>
                </a:solidFill>
              </a:rPr>
            </a:br>
            <a:r>
              <a:rPr lang="en-IN" sz="1800" b="1" dirty="0" smtClean="0">
                <a:solidFill>
                  <a:schemeClr val="bg1"/>
                </a:solidFill>
              </a:rPr>
              <a:t>6. What represents the life span of an organism</a:t>
            </a:r>
            <a:r>
              <a:rPr lang="en-IN" sz="1800" b="1" dirty="0" smtClean="0">
                <a:solidFill>
                  <a:schemeClr val="bg1"/>
                </a:solidFill>
              </a:rPr>
              <a:t>?</a:t>
            </a:r>
            <a:r>
              <a:rPr lang="en-US" sz="1800" dirty="0" smtClean="0">
                <a:solidFill>
                  <a:schemeClr val="bg1"/>
                </a:solidFill>
              </a:rPr>
              <a:t/>
            </a:r>
            <a:br>
              <a:rPr lang="en-US" sz="1800" dirty="0" smtClean="0">
                <a:solidFill>
                  <a:schemeClr val="bg1"/>
                </a:solidFill>
              </a:rPr>
            </a:br>
            <a:r>
              <a:rPr lang="en-IN" sz="1800" b="1" dirty="0" smtClean="0">
                <a:solidFill>
                  <a:schemeClr val="bg1"/>
                </a:solidFill>
              </a:rPr>
              <a:t>7. Which individuals can be termed as clones</a:t>
            </a:r>
            <a:r>
              <a:rPr lang="en-IN" sz="1800" b="1" dirty="0" smtClean="0">
                <a:solidFill>
                  <a:schemeClr val="bg1"/>
                </a:solidFill>
              </a:rPr>
              <a:t>?</a:t>
            </a:r>
            <a:r>
              <a:rPr lang="en-US" sz="1800" dirty="0" smtClean="0">
                <a:solidFill>
                  <a:schemeClr val="bg1"/>
                </a:solidFill>
              </a:rPr>
              <a:t/>
            </a:r>
            <a:br>
              <a:rPr lang="en-US" sz="1800" dirty="0" smtClean="0">
                <a:solidFill>
                  <a:schemeClr val="bg1"/>
                </a:solidFill>
              </a:rPr>
            </a:br>
            <a:r>
              <a:rPr lang="en-IN" sz="1800" b="1" dirty="0" smtClean="0">
                <a:solidFill>
                  <a:schemeClr val="bg1"/>
                </a:solidFill>
              </a:rPr>
              <a:t>8. How do the following organisms reproduce: </a:t>
            </a:r>
            <a:r>
              <a:rPr lang="en-IN" sz="1800" b="1" i="1" dirty="0" err="1" smtClean="0">
                <a:solidFill>
                  <a:schemeClr val="bg1"/>
                </a:solidFill>
              </a:rPr>
              <a:t>Paramoecium</a:t>
            </a:r>
            <a:r>
              <a:rPr lang="en-IN" sz="1800" b="1" dirty="0" smtClean="0">
                <a:solidFill>
                  <a:schemeClr val="bg1"/>
                </a:solidFill>
              </a:rPr>
              <a:t> and </a:t>
            </a:r>
            <a:r>
              <a:rPr lang="en-IN" sz="1800" b="1" i="1" dirty="0" err="1" smtClean="0">
                <a:solidFill>
                  <a:schemeClr val="bg1"/>
                </a:solidFill>
              </a:rPr>
              <a:t>Penicillium</a:t>
            </a:r>
            <a:r>
              <a:rPr lang="en-IN" sz="1800" b="1" dirty="0" smtClean="0">
                <a:solidFill>
                  <a:schemeClr val="bg1"/>
                </a:solidFill>
              </a:rPr>
              <a:t>?</a:t>
            </a:r>
            <a:r>
              <a:rPr lang="en-US" sz="1800" dirty="0" smtClean="0">
                <a:solidFill>
                  <a:schemeClr val="bg1"/>
                </a:solidFill>
              </a:rPr>
              <a:t/>
            </a:r>
            <a:br>
              <a:rPr lang="en-US" sz="1800" dirty="0" smtClean="0">
                <a:solidFill>
                  <a:schemeClr val="bg1"/>
                </a:solidFill>
              </a:rPr>
            </a:br>
            <a:r>
              <a:rPr lang="en-IN" sz="1800" b="1" dirty="0" smtClean="0">
                <a:solidFill>
                  <a:schemeClr val="bg1"/>
                </a:solidFill>
              </a:rPr>
              <a:t>9. State the function of a vegetative </a:t>
            </a:r>
            <a:r>
              <a:rPr lang="en-IN" sz="1800" b="1" dirty="0" err="1" smtClean="0">
                <a:solidFill>
                  <a:schemeClr val="bg1"/>
                </a:solidFill>
              </a:rPr>
              <a:t>propagule</a:t>
            </a:r>
            <a:r>
              <a:rPr lang="en-IN" sz="1800" b="1" dirty="0" smtClean="0">
                <a:solidFill>
                  <a:schemeClr val="bg1"/>
                </a:solidFill>
              </a:rPr>
              <a:t>.</a:t>
            </a:r>
            <a:r>
              <a:rPr lang="en-US" sz="1800" dirty="0" smtClean="0">
                <a:solidFill>
                  <a:schemeClr val="bg1"/>
                </a:solidFill>
              </a:rPr>
              <a:t/>
            </a:r>
            <a:br>
              <a:rPr lang="en-US" sz="1800" dirty="0" smtClean="0">
                <a:solidFill>
                  <a:schemeClr val="bg1"/>
                </a:solidFill>
              </a:rPr>
            </a:br>
            <a:r>
              <a:rPr lang="en-IN" sz="1800" b="1" dirty="0" smtClean="0">
                <a:solidFill>
                  <a:schemeClr val="bg1"/>
                </a:solidFill>
              </a:rPr>
              <a:t>10. How will you grow a banana and a ginger plant?</a:t>
            </a:r>
            <a:r>
              <a:rPr lang="en-US" sz="1800" dirty="0" smtClean="0"/>
              <a:t/>
            </a:r>
            <a:br>
              <a:rPr lang="en-US" sz="1800" dirty="0" smtClean="0"/>
            </a:br>
            <a:r>
              <a:rPr lang="en-US" sz="800" dirty="0" smtClean="0"/>
              <a:t/>
            </a:r>
            <a:br>
              <a:rPr lang="en-US" sz="800" dirty="0" smtClean="0"/>
            </a:b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895" y="433880"/>
            <a:ext cx="6260905" cy="572644"/>
          </a:xfrm>
        </p:spPr>
        <p:txBody>
          <a:bodyPr>
            <a:normAutofit fontScale="90000"/>
          </a:bodyPr>
          <a:lstStyle/>
          <a:p>
            <a:r>
              <a:rPr lang="en-US" dirty="0" smtClean="0"/>
              <a:t>Answer the following</a:t>
            </a:r>
            <a:endParaRPr lang="en-US" dirty="0"/>
          </a:p>
        </p:txBody>
      </p:sp>
      <p:sp>
        <p:nvSpPr>
          <p:cNvPr id="3" name="Content Placeholder 2"/>
          <p:cNvSpPr>
            <a:spLocks noGrp="1"/>
          </p:cNvSpPr>
          <p:nvPr>
            <p:ph idx="1"/>
          </p:nvPr>
        </p:nvSpPr>
        <p:spPr>
          <a:xfrm>
            <a:off x="2586835" y="1198559"/>
            <a:ext cx="6260905" cy="3735391"/>
          </a:xfrm>
        </p:spPr>
        <p:txBody>
          <a:bodyPr>
            <a:normAutofit fontScale="47500" lnSpcReduction="20000"/>
          </a:bodyPr>
          <a:lstStyle/>
          <a:p>
            <a:pPr marL="514350" indent="-514350">
              <a:buFont typeface="+mj-lt"/>
              <a:buAutoNum type="arabicPeriod"/>
            </a:pPr>
            <a:r>
              <a:rPr lang="en-US" sz="3400" dirty="0" smtClean="0"/>
              <a:t>Differentiate between </a:t>
            </a:r>
            <a:r>
              <a:rPr lang="en-US" sz="3400" dirty="0" err="1" smtClean="0"/>
              <a:t>oestrus</a:t>
            </a:r>
            <a:r>
              <a:rPr lang="en-US" sz="3400" dirty="0" smtClean="0"/>
              <a:t> cycle and menstrual cycle.</a:t>
            </a:r>
          </a:p>
          <a:p>
            <a:pPr marL="514350" indent="-514350">
              <a:buFont typeface="+mj-lt"/>
              <a:buAutoNum type="arabicPeriod"/>
            </a:pPr>
            <a:r>
              <a:rPr lang="en-US" sz="3400" dirty="0" smtClean="0"/>
              <a:t>Differentiate </a:t>
            </a:r>
            <a:r>
              <a:rPr lang="en-US" sz="3400" dirty="0" smtClean="0"/>
              <a:t>between seasonal breeder and continuous breeder.</a:t>
            </a:r>
          </a:p>
          <a:p>
            <a:pPr marL="514350" indent="-514350">
              <a:buFont typeface="+mj-lt"/>
              <a:buAutoNum type="arabicPeriod"/>
            </a:pPr>
            <a:r>
              <a:rPr lang="en-US" sz="3400" dirty="0" smtClean="0"/>
              <a:t>Differentiate </a:t>
            </a:r>
            <a:r>
              <a:rPr lang="en-US" sz="3400" dirty="0" smtClean="0"/>
              <a:t>between zygote and </a:t>
            </a:r>
            <a:r>
              <a:rPr lang="en-US" sz="3400" dirty="0" err="1" smtClean="0"/>
              <a:t>zygospore</a:t>
            </a:r>
            <a:r>
              <a:rPr lang="en-US" sz="3400" dirty="0" smtClean="0"/>
              <a:t>.</a:t>
            </a:r>
          </a:p>
          <a:p>
            <a:pPr marL="514350" indent="-514350">
              <a:buFont typeface="+mj-lt"/>
              <a:buAutoNum type="arabicPeriod"/>
            </a:pPr>
            <a:r>
              <a:rPr lang="en-US" sz="3400" dirty="0" smtClean="0"/>
              <a:t>Differentiate </a:t>
            </a:r>
            <a:r>
              <a:rPr lang="en-US" sz="3400" dirty="0" smtClean="0"/>
              <a:t>between </a:t>
            </a:r>
            <a:r>
              <a:rPr lang="en-US" sz="3400" dirty="0" err="1" smtClean="0"/>
              <a:t>gametogenesis</a:t>
            </a:r>
            <a:r>
              <a:rPr lang="en-US" sz="3400" dirty="0" smtClean="0"/>
              <a:t> and embryogenesis.</a:t>
            </a:r>
          </a:p>
          <a:p>
            <a:pPr marL="514350" indent="-514350">
              <a:buFont typeface="+mj-lt"/>
              <a:buAutoNum type="arabicPeriod"/>
            </a:pPr>
            <a:r>
              <a:rPr lang="en-US" sz="3400" dirty="0" smtClean="0"/>
              <a:t>Differentiate </a:t>
            </a:r>
            <a:r>
              <a:rPr lang="en-US" sz="3400" dirty="0" smtClean="0"/>
              <a:t>between oviparous animals and viviparous animals.</a:t>
            </a:r>
          </a:p>
          <a:p>
            <a:pPr marL="514350" indent="-514350">
              <a:buFont typeface="+mj-lt"/>
              <a:buAutoNum type="arabicPeriod"/>
            </a:pPr>
            <a:r>
              <a:rPr lang="en-US" sz="3400" dirty="0" smtClean="0"/>
              <a:t>Differentiate </a:t>
            </a:r>
            <a:r>
              <a:rPr lang="en-US" sz="3400" dirty="0" smtClean="0"/>
              <a:t>between parthenogenesis and </a:t>
            </a:r>
            <a:r>
              <a:rPr lang="en-US" sz="3400" dirty="0" err="1" smtClean="0"/>
              <a:t>parthenocarpy</a:t>
            </a:r>
            <a:r>
              <a:rPr lang="en-US" sz="3400" dirty="0" smtClean="0"/>
              <a:t>.</a:t>
            </a:r>
          </a:p>
          <a:p>
            <a:pPr marL="514350" indent="-514350">
              <a:buFont typeface="+mj-lt"/>
              <a:buAutoNum type="arabicPeriod"/>
            </a:pPr>
            <a:r>
              <a:rPr lang="en-US" sz="3400" dirty="0" smtClean="0"/>
              <a:t>Differentiate </a:t>
            </a:r>
            <a:r>
              <a:rPr lang="en-US" sz="3400" dirty="0" smtClean="0"/>
              <a:t>between asexual and sexual reproduction.</a:t>
            </a:r>
          </a:p>
          <a:p>
            <a:pPr marL="514350" indent="-514350">
              <a:buFont typeface="+mj-lt"/>
              <a:buAutoNum type="arabicPeriod"/>
            </a:pPr>
            <a:r>
              <a:rPr lang="en-US" sz="3400" i="1" dirty="0" err="1" smtClean="0"/>
              <a:t>Cucurbita</a:t>
            </a:r>
            <a:r>
              <a:rPr lang="en-US" sz="3400" dirty="0" smtClean="0"/>
              <a:t> and </a:t>
            </a:r>
            <a:r>
              <a:rPr lang="en-US" sz="3400" i="1" dirty="0" smtClean="0"/>
              <a:t>Papaya</a:t>
            </a:r>
            <a:r>
              <a:rPr lang="en-US" sz="3400" dirty="0" smtClean="0"/>
              <a:t> are producing unisexual flowers but still differ in their </a:t>
            </a:r>
            <a:r>
              <a:rPr lang="en-US" sz="3400" dirty="0" err="1" smtClean="0"/>
              <a:t>sexuallity</a:t>
            </a:r>
            <a:r>
              <a:rPr lang="en-US" sz="3400" dirty="0" smtClean="0"/>
              <a:t>. Give reason.</a:t>
            </a:r>
          </a:p>
          <a:p>
            <a:pPr marL="514350" indent="-514350">
              <a:buFont typeface="+mj-lt"/>
              <a:buAutoNum type="arabicPeriod"/>
            </a:pPr>
            <a:r>
              <a:rPr lang="en-US" sz="3400" dirty="0" smtClean="0"/>
              <a:t>Bony fishes and frogs are producing large number of gametes. Give reason.</a:t>
            </a:r>
          </a:p>
          <a:p>
            <a:pPr marL="514350" indent="-514350">
              <a:buFont typeface="+mj-lt"/>
              <a:buAutoNum type="arabicPeriod"/>
            </a:pPr>
            <a:r>
              <a:rPr lang="en-US" sz="3400" dirty="0" smtClean="0"/>
              <a:t>Unicellular organisms are immortal. Give reason.</a:t>
            </a:r>
          </a:p>
          <a:p>
            <a:pPr marL="514350" indent="-514350">
              <a:buFont typeface="+mj-lt"/>
              <a:buAutoNum type="arabicPeriod"/>
            </a:pPr>
            <a:r>
              <a:rPr lang="en-US" sz="3400" dirty="0" smtClean="0"/>
              <a:t>Explain the significance of meiocytes in diploid organisms. </a:t>
            </a:r>
          </a:p>
          <a:p>
            <a:pPr marL="514350" indent="-514350">
              <a:buFont typeface="+mj-lt"/>
              <a:buAutoNum type="arabicPeriod"/>
            </a:pPr>
            <a:r>
              <a:rPr lang="en-US" sz="3400" dirty="0" smtClean="0"/>
              <a:t>Why do algae and fungi shift to the sexual mode of reproduction just before the onset of adverse conditions?</a:t>
            </a:r>
          </a:p>
          <a:p>
            <a:pPr marL="514350" indent="-514350">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33880"/>
            <a:ext cx="6104540" cy="572644"/>
          </a:xfrm>
        </p:spPr>
        <p:txBody>
          <a:bodyPr>
            <a:normAutofit fontScale="90000"/>
          </a:bodyPr>
          <a:lstStyle/>
          <a:p>
            <a:r>
              <a:rPr lang="en-US" dirty="0" smtClean="0"/>
              <a:t>Some important questions:-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smtClean="0"/>
              <a:t>Why water hyacinth is known as ‘</a:t>
            </a:r>
            <a:r>
              <a:rPr lang="en-US" dirty="0" err="1" smtClean="0"/>
              <a:t>terrror</a:t>
            </a:r>
            <a:r>
              <a:rPr lang="en-US" dirty="0" smtClean="0"/>
              <a:t> of </a:t>
            </a:r>
            <a:r>
              <a:rPr lang="en-US" dirty="0" err="1" smtClean="0"/>
              <a:t>bengal</a:t>
            </a:r>
            <a:r>
              <a:rPr lang="en-US" dirty="0" smtClean="0"/>
              <a:t>’?</a:t>
            </a:r>
          </a:p>
          <a:p>
            <a:pPr marL="514350" indent="-514350">
              <a:buFont typeface="+mj-lt"/>
              <a:buAutoNum type="arabicPeriod"/>
            </a:pPr>
            <a:r>
              <a:rPr lang="en-US" dirty="0" smtClean="0"/>
              <a:t>Name two plants which shows </a:t>
            </a:r>
            <a:r>
              <a:rPr lang="en-US" dirty="0" err="1" smtClean="0"/>
              <a:t>piculiarity</a:t>
            </a:r>
            <a:r>
              <a:rPr lang="en-US" dirty="0" smtClean="0"/>
              <a:t> in their flowering.</a:t>
            </a:r>
          </a:p>
          <a:p>
            <a:pPr marL="514350" indent="-514350">
              <a:buFont typeface="+mj-lt"/>
              <a:buAutoNum type="arabicPeriod"/>
            </a:pPr>
            <a:r>
              <a:rPr lang="en-US" dirty="0" smtClean="0"/>
              <a:t>How the Amoeba overcomes from the </a:t>
            </a:r>
            <a:r>
              <a:rPr lang="en-US" dirty="0" err="1" smtClean="0"/>
              <a:t>unfavourable</a:t>
            </a:r>
            <a:r>
              <a:rPr lang="en-US" dirty="0" smtClean="0"/>
              <a:t> condition?</a:t>
            </a:r>
          </a:p>
          <a:p>
            <a:pPr marL="514350" indent="-514350">
              <a:buFont typeface="+mj-lt"/>
              <a:buAutoNum type="arabicPeriod"/>
            </a:pPr>
            <a:r>
              <a:rPr lang="en-US" dirty="0" smtClean="0"/>
              <a:t>For a farmer seeds of ginger, banana, potato and </a:t>
            </a:r>
            <a:r>
              <a:rPr lang="en-US" dirty="0" err="1" smtClean="0"/>
              <a:t>bryophyllum</a:t>
            </a:r>
            <a:r>
              <a:rPr lang="en-US" dirty="0" smtClean="0"/>
              <a:t> is not necessary still he can grow them. How?</a:t>
            </a:r>
          </a:p>
          <a:p>
            <a:pPr marL="514350" indent="-514350">
              <a:buFont typeface="+mj-lt"/>
              <a:buAutoNum type="arabicPeriod"/>
            </a:pPr>
            <a:r>
              <a:rPr lang="en-US" dirty="0" err="1" smtClean="0"/>
              <a:t>Offsprings</a:t>
            </a:r>
            <a:r>
              <a:rPr lang="en-US" dirty="0" smtClean="0"/>
              <a:t> of asexual reproduction are called as clones. Explain.</a:t>
            </a:r>
          </a:p>
          <a:p>
            <a:pPr marL="514350" indent="-514350">
              <a:buFont typeface="+mj-lt"/>
              <a:buAutoNum type="arabicPeriod"/>
            </a:pPr>
            <a:r>
              <a:rPr lang="en-US" dirty="0" smtClean="0"/>
              <a:t>Mention the number of chromosomes found in the </a:t>
            </a:r>
            <a:r>
              <a:rPr lang="en-US" dirty="0" err="1" smtClean="0"/>
              <a:t>prothallus</a:t>
            </a:r>
            <a:r>
              <a:rPr lang="en-US" dirty="0" smtClean="0"/>
              <a:t> of </a:t>
            </a:r>
            <a:r>
              <a:rPr lang="en-US" i="1" dirty="0" err="1" smtClean="0"/>
              <a:t>Ophioglossum</a:t>
            </a:r>
            <a:r>
              <a:rPr lang="en-US" dirty="0" smtClean="0"/>
              <a:t> ?</a:t>
            </a:r>
          </a:p>
          <a:p>
            <a:pPr marL="514350" indent="-514350">
              <a:buFont typeface="+mj-lt"/>
              <a:buAutoNum type="arabicPeriod"/>
            </a:pPr>
            <a:r>
              <a:rPr lang="en-US" dirty="0" smtClean="0"/>
              <a:t>Mention the post </a:t>
            </a:r>
            <a:r>
              <a:rPr lang="en-US" dirty="0" err="1" smtClean="0"/>
              <a:t>fertilisation</a:t>
            </a:r>
            <a:r>
              <a:rPr lang="en-US" dirty="0" smtClean="0"/>
              <a:t> events in a flower.</a:t>
            </a:r>
          </a:p>
          <a:p>
            <a:pPr marL="514350" indent="-514350">
              <a:buFont typeface="+mj-lt"/>
              <a:buAutoNum type="arabicPeriod"/>
            </a:pPr>
            <a:r>
              <a:rPr lang="en-US" dirty="0" smtClean="0"/>
              <a:t>Name the group of organisms hat produces non motile male gametes. How do they reach the female gamete for </a:t>
            </a:r>
            <a:r>
              <a:rPr lang="en-US" dirty="0" err="1" smtClean="0"/>
              <a:t>fertilisation</a:t>
            </a:r>
            <a:r>
              <a:rPr lang="en-US" dirty="0" smtClean="0"/>
              <a:t>.</a:t>
            </a:r>
          </a:p>
          <a:p>
            <a:pPr marL="514350" indent="-514350">
              <a:buFont typeface="+mj-lt"/>
              <a:buAutoNum type="arabicPeriod"/>
            </a:pPr>
            <a:r>
              <a:rPr lang="en-US" dirty="0" smtClean="0"/>
              <a:t>When are the non flowering plants said to be homothallic and </a:t>
            </a:r>
            <a:r>
              <a:rPr lang="en-US" dirty="0" err="1" smtClean="0"/>
              <a:t>monoecious</a:t>
            </a:r>
            <a:r>
              <a:rPr lang="en-US" dirty="0" smtClean="0"/>
              <a:t> and heterothallic and </a:t>
            </a:r>
            <a:r>
              <a:rPr lang="en-US" dirty="0" err="1" smtClean="0"/>
              <a:t>dioecious</a:t>
            </a:r>
            <a:r>
              <a:rPr lang="en-US" dirty="0" smtClean="0"/>
              <a:t>?</a:t>
            </a:r>
          </a:p>
          <a:p>
            <a:pPr marL="514350" indent="-514350">
              <a:buFont typeface="+mj-lt"/>
              <a:buAutoNum type="arabicPeriod"/>
            </a:pPr>
            <a:r>
              <a:rPr lang="en-US" dirty="0" smtClean="0"/>
              <a:t>Mention the significance of meiosis in haploids and </a:t>
            </a:r>
            <a:r>
              <a:rPr lang="en-US" dirty="0" err="1" smtClean="0"/>
              <a:t>deploids</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33350"/>
            <a:ext cx="6260905" cy="228600"/>
          </a:xfrm>
        </p:spPr>
        <p:txBody>
          <a:bodyPr>
            <a:normAutofit fontScale="90000"/>
          </a:bodyPr>
          <a:lstStyle/>
          <a:p>
            <a:r>
              <a:rPr lang="en-US" dirty="0" smtClean="0">
                <a:solidFill>
                  <a:schemeClr val="bg1"/>
                </a:solidFill>
              </a:rPr>
              <a:t>Diagram basic questions</a:t>
            </a:r>
            <a:endParaRPr lang="en-US" dirty="0">
              <a:solidFill>
                <a:schemeClr val="bg1"/>
              </a:solidFill>
            </a:endParaRPr>
          </a:p>
        </p:txBody>
      </p:sp>
      <p:sp>
        <p:nvSpPr>
          <p:cNvPr id="3" name="Content Placeholder 2"/>
          <p:cNvSpPr>
            <a:spLocks noGrp="1"/>
          </p:cNvSpPr>
          <p:nvPr>
            <p:ph idx="1"/>
          </p:nvPr>
        </p:nvSpPr>
        <p:spPr>
          <a:xfrm>
            <a:off x="1828800" y="438150"/>
            <a:ext cx="6260905" cy="3511061"/>
          </a:xfrm>
        </p:spPr>
        <p:txBody>
          <a:bodyPr/>
          <a:lstStyle/>
          <a:p>
            <a:pPr marL="514350" indent="-514350">
              <a:buFont typeface="+mj-lt"/>
              <a:buAutoNum type="arabicPeriod"/>
            </a:pPr>
            <a:r>
              <a:rPr lang="en-US" sz="2000" dirty="0" smtClean="0"/>
              <a:t>Identify the organism and the </a:t>
            </a:r>
            <a:r>
              <a:rPr lang="en-US" sz="2000" dirty="0" err="1" smtClean="0"/>
              <a:t>labellings</a:t>
            </a:r>
            <a:r>
              <a:rPr lang="en-US" sz="2000" dirty="0" smtClean="0"/>
              <a:t> a and b. what is the sexuality of this organism?</a:t>
            </a:r>
            <a:endParaRPr lang="en-US" sz="2000" dirty="0" smtClean="0"/>
          </a:p>
          <a:p>
            <a:pPr marL="514350" indent="-514350">
              <a:buFont typeface="+mj-lt"/>
              <a:buAutoNum type="arabicPeriod"/>
            </a:pPr>
            <a:r>
              <a:rPr lang="en-US" sz="2000" dirty="0" smtClean="0"/>
              <a:t>Name the organisms and the type of gametes that they are producing</a:t>
            </a:r>
            <a:r>
              <a:rPr lang="en-US" dirty="0" smtClean="0"/>
              <a:t>.</a:t>
            </a:r>
          </a:p>
          <a:p>
            <a:pPr marL="514350" indent="-514350">
              <a:buNone/>
            </a:pPr>
            <a:endParaRPr lang="en-US" dirty="0" smtClean="0"/>
          </a:p>
          <a:p>
            <a:pPr marL="514350" indent="-514350">
              <a:buNone/>
            </a:pPr>
            <a:endParaRPr lang="en-US" sz="2000" dirty="0" smtClean="0"/>
          </a:p>
          <a:p>
            <a:pPr marL="514350" indent="-514350">
              <a:buNone/>
            </a:pPr>
            <a:r>
              <a:rPr lang="en-US" sz="2000" dirty="0" smtClean="0"/>
              <a:t>   3.   Name the asexual reproductive </a:t>
            </a:r>
            <a:r>
              <a:rPr lang="en-US" sz="2000" dirty="0" err="1" smtClean="0"/>
              <a:t>strucures</a:t>
            </a:r>
            <a:r>
              <a:rPr lang="en-US" sz="2000" dirty="0" smtClean="0"/>
              <a:t> in the given figure.</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43011" name="Picture 3"/>
          <p:cNvPicPr>
            <a:picLocks noChangeAspect="1" noChangeArrowheads="1"/>
          </p:cNvPicPr>
          <p:nvPr/>
        </p:nvPicPr>
        <p:blipFill>
          <a:blip r:embed="rId2"/>
          <a:srcRect/>
          <a:stretch>
            <a:fillRect/>
          </a:stretch>
        </p:blipFill>
        <p:spPr bwMode="auto">
          <a:xfrm>
            <a:off x="8001000" y="0"/>
            <a:ext cx="990600" cy="1662655"/>
          </a:xfrm>
          <a:prstGeom prst="rect">
            <a:avLst/>
          </a:prstGeom>
          <a:noFill/>
          <a:ln w="9525">
            <a:noFill/>
            <a:miter lim="800000"/>
            <a:headEnd/>
            <a:tailEnd/>
          </a:ln>
          <a:effectLst/>
        </p:spPr>
      </p:pic>
      <p:pic>
        <p:nvPicPr>
          <p:cNvPr id="43013" name="Picture 5"/>
          <p:cNvPicPr>
            <a:picLocks noChangeAspect="1" noChangeArrowheads="1"/>
          </p:cNvPicPr>
          <p:nvPr/>
        </p:nvPicPr>
        <p:blipFill>
          <a:blip r:embed="rId3"/>
          <a:srcRect/>
          <a:stretch>
            <a:fillRect/>
          </a:stretch>
        </p:blipFill>
        <p:spPr bwMode="auto">
          <a:xfrm>
            <a:off x="5105400" y="1428750"/>
            <a:ext cx="1981200" cy="1219200"/>
          </a:xfrm>
          <a:prstGeom prst="rect">
            <a:avLst/>
          </a:prstGeom>
          <a:noFill/>
          <a:ln w="9525">
            <a:noFill/>
            <a:miter lim="800000"/>
            <a:headEnd/>
            <a:tailEnd/>
          </a:ln>
          <a:effectLst/>
        </p:spPr>
      </p:pic>
      <p:pic>
        <p:nvPicPr>
          <p:cNvPr id="43014" name="Picture 6"/>
          <p:cNvPicPr>
            <a:picLocks noChangeAspect="1" noChangeArrowheads="1"/>
          </p:cNvPicPr>
          <p:nvPr/>
        </p:nvPicPr>
        <p:blipFill>
          <a:blip r:embed="rId4"/>
          <a:srcRect/>
          <a:stretch>
            <a:fillRect/>
          </a:stretch>
        </p:blipFill>
        <p:spPr bwMode="auto">
          <a:xfrm>
            <a:off x="2362201" y="3583492"/>
            <a:ext cx="1828800" cy="1350458"/>
          </a:xfrm>
          <a:prstGeom prst="rect">
            <a:avLst/>
          </a:prstGeom>
          <a:noFill/>
          <a:ln w="9525">
            <a:noFill/>
            <a:miter lim="800000"/>
            <a:headEnd/>
            <a:tailEnd/>
          </a:ln>
          <a:effectLst/>
        </p:spPr>
      </p:pic>
      <p:pic>
        <p:nvPicPr>
          <p:cNvPr id="43015" name="Picture 7"/>
          <p:cNvPicPr>
            <a:picLocks noChangeAspect="1" noChangeArrowheads="1"/>
          </p:cNvPicPr>
          <p:nvPr/>
        </p:nvPicPr>
        <p:blipFill>
          <a:blip r:embed="rId5"/>
          <a:srcRect/>
          <a:stretch>
            <a:fillRect/>
          </a:stretch>
        </p:blipFill>
        <p:spPr bwMode="auto">
          <a:xfrm>
            <a:off x="4267200" y="3562350"/>
            <a:ext cx="169545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Thank you</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solidFill>
                  <a:schemeClr val="bg1"/>
                </a:solidFill>
              </a:rPr>
              <a:t>Refer the diagrams of your NCERT book.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Reproduction</a:t>
            </a:r>
            <a:endParaRPr lang="en-US" dirty="0"/>
          </a:p>
        </p:txBody>
      </p:sp>
      <p:cxnSp>
        <p:nvCxnSpPr>
          <p:cNvPr id="5" name="Straight Connector 4"/>
          <p:cNvCxnSpPr/>
          <p:nvPr/>
        </p:nvCxnSpPr>
        <p:spPr>
          <a:xfrm rot="5400000">
            <a:off x="5029200" y="1352550"/>
            <a:ext cx="1067594" cy="794"/>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3657600" y="1885950"/>
            <a:ext cx="3886200" cy="1588"/>
          </a:xfrm>
          <a:prstGeom prst="line">
            <a:avLst/>
          </a:prstGeom>
        </p:spPr>
        <p:style>
          <a:lnRef idx="2">
            <a:schemeClr val="accent6"/>
          </a:lnRef>
          <a:fillRef idx="0">
            <a:schemeClr val="accent6"/>
          </a:fillRef>
          <a:effectRef idx="1">
            <a:schemeClr val="accent6"/>
          </a:effectRef>
          <a:fontRef idx="minor">
            <a:schemeClr val="tx1"/>
          </a:fontRef>
        </p:style>
      </p:cxnSp>
      <p:cxnSp>
        <p:nvCxnSpPr>
          <p:cNvPr id="12" name="Straight Arrow Connector 11"/>
          <p:cNvCxnSpPr/>
          <p:nvPr/>
        </p:nvCxnSpPr>
        <p:spPr>
          <a:xfrm rot="5400000">
            <a:off x="3429794" y="2113756"/>
            <a:ext cx="4572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rot="5400000">
            <a:off x="7315994" y="2113756"/>
            <a:ext cx="457200"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2819400" y="2343150"/>
            <a:ext cx="190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Asexual reproduction</a:t>
            </a:r>
            <a:endParaRPr lang="en-US" dirty="0"/>
          </a:p>
        </p:txBody>
      </p:sp>
      <p:sp>
        <p:nvSpPr>
          <p:cNvPr id="18" name="Rectangle 17"/>
          <p:cNvSpPr/>
          <p:nvPr/>
        </p:nvSpPr>
        <p:spPr>
          <a:xfrm>
            <a:off x="6629400" y="2343150"/>
            <a:ext cx="190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Sexual reproduction</a:t>
            </a:r>
            <a:endParaRPr lang="en-US" dirty="0"/>
          </a:p>
        </p:txBody>
      </p:sp>
      <p:sp>
        <p:nvSpPr>
          <p:cNvPr id="21" name="Rectangle 20"/>
          <p:cNvSpPr/>
          <p:nvPr/>
        </p:nvSpPr>
        <p:spPr>
          <a:xfrm>
            <a:off x="2819400" y="3028950"/>
            <a:ext cx="2590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000" dirty="0" smtClean="0"/>
              <a:t>Involvement of single parent with or without the involvement of gamete formation</a:t>
            </a:r>
            <a:endParaRPr lang="en-US" sz="2000" dirty="0"/>
          </a:p>
        </p:txBody>
      </p:sp>
      <p:sp>
        <p:nvSpPr>
          <p:cNvPr id="24" name="Content Placeholder 23"/>
          <p:cNvSpPr>
            <a:spLocks noGrp="1"/>
          </p:cNvSpPr>
          <p:nvPr>
            <p:ph idx="1"/>
          </p:nvPr>
        </p:nvSpPr>
        <p:spPr>
          <a:xfrm>
            <a:off x="6019800" y="3105150"/>
            <a:ext cx="2670965" cy="152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r>
              <a:rPr lang="en-US" dirty="0" smtClean="0"/>
              <a:t>Involvement of both the parents and also fusion of male and female gamete.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6260905" cy="572644"/>
          </a:xfrm>
        </p:spPr>
        <p:txBody>
          <a:bodyPr>
            <a:normAutofit fontScale="90000"/>
          </a:bodyPr>
          <a:lstStyle/>
          <a:p>
            <a:r>
              <a:rPr lang="en-US" dirty="0" smtClean="0"/>
              <a:t>Asexual Reproduction</a:t>
            </a:r>
            <a:endParaRPr lang="en-US" dirty="0"/>
          </a:p>
        </p:txBody>
      </p:sp>
      <p:sp>
        <p:nvSpPr>
          <p:cNvPr id="3" name="Content Placeholder 2"/>
          <p:cNvSpPr>
            <a:spLocks noGrp="1"/>
          </p:cNvSpPr>
          <p:nvPr>
            <p:ph idx="1"/>
          </p:nvPr>
        </p:nvSpPr>
        <p:spPr>
          <a:xfrm>
            <a:off x="2362200" y="361950"/>
            <a:ext cx="6629399" cy="4347671"/>
          </a:xfrm>
        </p:spPr>
        <p:txBody>
          <a:bodyPr>
            <a:normAutofit fontScale="92500" lnSpcReduction="10000"/>
          </a:bodyPr>
          <a:lstStyle/>
          <a:p>
            <a:pPr>
              <a:buNone/>
            </a:pPr>
            <a:endParaRPr lang="en-US" b="1" dirty="0" smtClean="0"/>
          </a:p>
          <a:p>
            <a:r>
              <a:rPr lang="en-US" dirty="0" smtClean="0"/>
              <a:t> In this type, a single parent can produce offspring.</a:t>
            </a:r>
          </a:p>
          <a:p>
            <a:r>
              <a:rPr lang="en-US" dirty="0" smtClean="0"/>
              <a:t>The produced offspring are clones of each other </a:t>
            </a:r>
            <a:r>
              <a:rPr lang="en-US" dirty="0" err="1" smtClean="0"/>
              <a:t>i.e</a:t>
            </a:r>
            <a:r>
              <a:rPr lang="en-US" dirty="0" smtClean="0"/>
              <a:t> identical to each other morphologically and genetically and to </a:t>
            </a:r>
            <a:r>
              <a:rPr lang="en-US" smtClean="0"/>
              <a:t>the </a:t>
            </a:r>
            <a:r>
              <a:rPr lang="en-US" smtClean="0"/>
              <a:t>parent.</a:t>
            </a:r>
            <a:endParaRPr lang="en-US" dirty="0" smtClean="0"/>
          </a:p>
          <a:p>
            <a:r>
              <a:rPr lang="en-US" dirty="0" smtClean="0"/>
              <a:t> It is commonly seen in unicellular organisms belonging to </a:t>
            </a:r>
            <a:r>
              <a:rPr lang="en-US" dirty="0" err="1" smtClean="0"/>
              <a:t>protista</a:t>
            </a:r>
            <a:r>
              <a:rPr lang="en-US" dirty="0" smtClean="0"/>
              <a:t> and </a:t>
            </a:r>
            <a:r>
              <a:rPr lang="en-US" dirty="0" err="1" smtClean="0"/>
              <a:t>monera</a:t>
            </a:r>
            <a:r>
              <a:rPr lang="en-US" dirty="0" smtClean="0"/>
              <a:t>.</a:t>
            </a:r>
          </a:p>
          <a:p>
            <a:r>
              <a:rPr lang="en-US" dirty="0" smtClean="0"/>
              <a:t>Here, the cell division itself is the mode of reproduction.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4267200" y="2038350"/>
            <a:ext cx="4572000" cy="2862322"/>
          </a:xfrm>
          <a:prstGeom prst="rect">
            <a:avLst/>
          </a:prstGeom>
        </p:spPr>
        <p:txBody>
          <a:bodyPr wrap="square">
            <a:spAutoFit/>
          </a:bodyPr>
          <a:lstStyle/>
          <a:p>
            <a:r>
              <a:rPr lang="en-US" b="1" dirty="0" smtClean="0">
                <a:solidFill>
                  <a:schemeClr val="bg1"/>
                </a:solidFill>
              </a:rPr>
              <a:t>Means of Asexual Reproduction</a:t>
            </a:r>
          </a:p>
          <a:p>
            <a:r>
              <a:rPr lang="en-US" dirty="0" smtClean="0">
                <a:solidFill>
                  <a:schemeClr val="bg1"/>
                </a:solidFill>
              </a:rPr>
              <a:t>● </a:t>
            </a:r>
            <a:r>
              <a:rPr lang="en-US" b="1" dirty="0" smtClean="0">
                <a:solidFill>
                  <a:schemeClr val="bg1"/>
                </a:solidFill>
              </a:rPr>
              <a:t>Binary Fission − In this process, the cell divides into halves, and each</a:t>
            </a:r>
          </a:p>
          <a:p>
            <a:r>
              <a:rPr lang="en-US" dirty="0" smtClean="0">
                <a:solidFill>
                  <a:schemeClr val="bg1"/>
                </a:solidFill>
              </a:rPr>
              <a:t>half develops into an adult (example: </a:t>
            </a:r>
            <a:r>
              <a:rPr lang="en-US" i="1" dirty="0" smtClean="0">
                <a:solidFill>
                  <a:schemeClr val="bg1"/>
                </a:solidFill>
              </a:rPr>
              <a:t>Amoeba, Paramecium).</a:t>
            </a:r>
          </a:p>
          <a:p>
            <a:r>
              <a:rPr lang="en-US" dirty="0" smtClean="0">
                <a:solidFill>
                  <a:schemeClr val="bg1"/>
                </a:solidFill>
              </a:rPr>
              <a:t>● </a:t>
            </a:r>
            <a:r>
              <a:rPr lang="en-US" b="1" dirty="0" smtClean="0">
                <a:solidFill>
                  <a:schemeClr val="bg1"/>
                </a:solidFill>
              </a:rPr>
              <a:t>Budding − In this process, the cell divides unequally to form buds, which</a:t>
            </a:r>
          </a:p>
          <a:p>
            <a:r>
              <a:rPr lang="en-US" dirty="0" smtClean="0">
                <a:solidFill>
                  <a:schemeClr val="bg1"/>
                </a:solidFill>
              </a:rPr>
              <a:t>remain attached to the parent initially, and then detach and develop into a</a:t>
            </a:r>
          </a:p>
          <a:p>
            <a:r>
              <a:rPr lang="en-US" dirty="0" smtClean="0">
                <a:solidFill>
                  <a:schemeClr val="bg1"/>
                </a:solidFill>
              </a:rPr>
              <a:t>mature cell (example: yeast).</a:t>
            </a:r>
            <a:endParaRPr lang="en-US" dirty="0">
              <a:solidFill>
                <a:schemeClr val="bg1"/>
              </a:solidFill>
            </a:endParaRPr>
          </a:p>
        </p:txBody>
      </p:sp>
      <p:pic>
        <p:nvPicPr>
          <p:cNvPr id="21508" name="Picture 4"/>
          <p:cNvPicPr>
            <a:picLocks noChangeAspect="1" noChangeArrowheads="1"/>
          </p:cNvPicPr>
          <p:nvPr/>
        </p:nvPicPr>
        <p:blipFill>
          <a:blip r:embed="rId2"/>
          <a:srcRect/>
          <a:stretch>
            <a:fillRect/>
          </a:stretch>
        </p:blipFill>
        <p:spPr bwMode="auto">
          <a:xfrm>
            <a:off x="0" y="2295525"/>
            <a:ext cx="3948112" cy="2847975"/>
          </a:xfrm>
          <a:prstGeom prst="rect">
            <a:avLst/>
          </a:prstGeom>
          <a:noFill/>
          <a:ln w="9525">
            <a:noFill/>
            <a:miter lim="800000"/>
            <a:headEnd/>
            <a:tailEnd/>
          </a:ln>
          <a:effectLst/>
        </p:spPr>
      </p:pic>
      <p:pic>
        <p:nvPicPr>
          <p:cNvPr id="21509" name="Picture 5"/>
          <p:cNvPicPr>
            <a:picLocks noChangeAspect="1" noChangeArrowheads="1"/>
          </p:cNvPicPr>
          <p:nvPr/>
        </p:nvPicPr>
        <p:blipFill>
          <a:blip r:embed="rId3"/>
          <a:srcRect/>
          <a:stretch>
            <a:fillRect/>
          </a:stretch>
        </p:blipFill>
        <p:spPr bwMode="auto">
          <a:xfrm rot="16200000">
            <a:off x="1176997" y="-1176998"/>
            <a:ext cx="2108469" cy="4462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0"/>
            <a:ext cx="4772025" cy="5143500"/>
          </a:xfrm>
          <a:prstGeom prst="rect">
            <a:avLst/>
          </a:prstGeom>
          <a:noFill/>
          <a:ln w="9525">
            <a:noFill/>
            <a:miter lim="800000"/>
            <a:headEnd/>
            <a:tailEnd/>
          </a:ln>
          <a:effectLst/>
        </p:spPr>
      </p:pic>
      <p:pic>
        <p:nvPicPr>
          <p:cNvPr id="22531" name="Picture 3" descr="C:\Users\OM\Desktop\792px-Gemmules_Spongilla_lacustris_2014-11-16_a_3722.JPG"/>
          <p:cNvPicPr>
            <a:picLocks noChangeAspect="1" noChangeArrowheads="1"/>
          </p:cNvPicPr>
          <p:nvPr/>
        </p:nvPicPr>
        <p:blipFill>
          <a:blip r:embed="rId3" cstate="print"/>
          <a:srcRect/>
          <a:stretch>
            <a:fillRect/>
          </a:stretch>
        </p:blipFill>
        <p:spPr bwMode="auto">
          <a:xfrm>
            <a:off x="4800600" y="0"/>
            <a:ext cx="2414587" cy="1828800"/>
          </a:xfrm>
          <a:prstGeom prst="rect">
            <a:avLst/>
          </a:prstGeom>
          <a:noFill/>
        </p:spPr>
      </p:pic>
      <p:sp>
        <p:nvSpPr>
          <p:cNvPr id="5" name="Rectangle 4"/>
          <p:cNvSpPr/>
          <p:nvPr/>
        </p:nvSpPr>
        <p:spPr>
          <a:xfrm>
            <a:off x="4800600" y="2038350"/>
            <a:ext cx="4572000" cy="1754326"/>
          </a:xfrm>
          <a:prstGeom prst="rect">
            <a:avLst/>
          </a:prstGeom>
        </p:spPr>
        <p:txBody>
          <a:bodyPr wrap="square">
            <a:spAutoFit/>
          </a:bodyPr>
          <a:lstStyle/>
          <a:p>
            <a:r>
              <a:rPr lang="en-US" b="1" dirty="0" smtClean="0">
                <a:solidFill>
                  <a:schemeClr val="bg1"/>
                </a:solidFill>
              </a:rPr>
              <a:t>Formation of specialized structures</a:t>
            </a:r>
          </a:p>
          <a:p>
            <a:r>
              <a:rPr lang="en-US" dirty="0" smtClean="0">
                <a:solidFill>
                  <a:schemeClr val="bg1"/>
                </a:solidFill>
              </a:rPr>
              <a:t>○ Conidia − (Example: </a:t>
            </a:r>
            <a:r>
              <a:rPr lang="en-US" i="1" dirty="0" err="1" smtClean="0">
                <a:solidFill>
                  <a:schemeClr val="bg1"/>
                </a:solidFill>
              </a:rPr>
              <a:t>Penicillium</a:t>
            </a:r>
            <a:r>
              <a:rPr lang="en-US" i="1" dirty="0" smtClean="0">
                <a:solidFill>
                  <a:schemeClr val="bg1"/>
                </a:solidFill>
              </a:rPr>
              <a:t>)</a:t>
            </a:r>
          </a:p>
          <a:p>
            <a:r>
              <a:rPr lang="en-US" dirty="0" smtClean="0">
                <a:solidFill>
                  <a:schemeClr val="bg1"/>
                </a:solidFill>
              </a:rPr>
              <a:t>○ </a:t>
            </a:r>
            <a:r>
              <a:rPr lang="en-US" dirty="0" err="1" smtClean="0">
                <a:solidFill>
                  <a:schemeClr val="bg1"/>
                </a:solidFill>
              </a:rPr>
              <a:t>Gemmules</a:t>
            </a:r>
            <a:r>
              <a:rPr lang="en-US" dirty="0" smtClean="0">
                <a:solidFill>
                  <a:schemeClr val="bg1"/>
                </a:solidFill>
              </a:rPr>
              <a:t> − (Example: Sponges)</a:t>
            </a:r>
          </a:p>
          <a:p>
            <a:r>
              <a:rPr lang="en-US" dirty="0" smtClean="0">
                <a:solidFill>
                  <a:schemeClr val="bg1"/>
                </a:solidFill>
              </a:rPr>
              <a:t>○ Buds − (Example: </a:t>
            </a:r>
            <a:r>
              <a:rPr lang="en-US" i="1" dirty="0" smtClean="0">
                <a:solidFill>
                  <a:schemeClr val="bg1"/>
                </a:solidFill>
              </a:rPr>
              <a:t>Hydra)</a:t>
            </a:r>
          </a:p>
          <a:p>
            <a:r>
              <a:rPr lang="en-US" dirty="0" smtClean="0">
                <a:solidFill>
                  <a:schemeClr val="bg1"/>
                </a:solidFill>
              </a:rPr>
              <a:t>○ Zoospores − Microscopic, motile spores (Example: Algae)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6260905" cy="572644"/>
          </a:xfrm>
        </p:spPr>
        <p:txBody>
          <a:bodyPr>
            <a:normAutofit/>
          </a:bodyPr>
          <a:lstStyle/>
          <a:p>
            <a:r>
              <a:rPr lang="en-US" sz="2400" dirty="0" smtClean="0"/>
              <a:t>Vegetative reproduction in plants</a:t>
            </a:r>
            <a:endParaRPr lang="en-US" sz="2400" dirty="0"/>
          </a:p>
        </p:txBody>
      </p:sp>
      <p:sp>
        <p:nvSpPr>
          <p:cNvPr id="3" name="Content Placeholder 2"/>
          <p:cNvSpPr>
            <a:spLocks noGrp="1"/>
          </p:cNvSpPr>
          <p:nvPr>
            <p:ph idx="1"/>
          </p:nvPr>
        </p:nvSpPr>
        <p:spPr>
          <a:xfrm>
            <a:off x="3048000" y="514350"/>
            <a:ext cx="6260905" cy="4195270"/>
          </a:xfrm>
        </p:spPr>
        <p:txBody>
          <a:bodyPr>
            <a:normAutofit/>
          </a:bodyPr>
          <a:lstStyle/>
          <a:p>
            <a:r>
              <a:rPr lang="en-US" sz="2000" dirty="0" smtClean="0"/>
              <a:t>It is also called as asexual mode of reproduction.</a:t>
            </a:r>
          </a:p>
          <a:p>
            <a:r>
              <a:rPr lang="en-US" sz="2000" dirty="0" smtClean="0"/>
              <a:t>The units of vegetative propagation such as runner, sucker, tuber, offset, bulb are capable of giving rise to new </a:t>
            </a:r>
            <a:r>
              <a:rPr lang="en-US" sz="2000" dirty="0" err="1" smtClean="0"/>
              <a:t>offsprings</a:t>
            </a:r>
            <a:r>
              <a:rPr lang="en-US" sz="2000" dirty="0" smtClean="0"/>
              <a:t> and are called as </a:t>
            </a:r>
            <a:r>
              <a:rPr lang="en-US" sz="2000" u="sng" dirty="0" smtClean="0"/>
              <a:t>vegetative </a:t>
            </a:r>
            <a:r>
              <a:rPr lang="en-US" sz="2000" u="sng" dirty="0" err="1" smtClean="0"/>
              <a:t>propagules</a:t>
            </a:r>
            <a:endParaRPr lang="en-US" sz="2000" u="sng" dirty="0"/>
          </a:p>
        </p:txBody>
      </p:sp>
      <p:sp>
        <p:nvSpPr>
          <p:cNvPr id="6" name="Rectangle 5"/>
          <p:cNvSpPr/>
          <p:nvPr/>
        </p:nvSpPr>
        <p:spPr>
          <a:xfrm>
            <a:off x="4267200" y="2038350"/>
            <a:ext cx="4572000" cy="2862322"/>
          </a:xfrm>
          <a:prstGeom prst="rect">
            <a:avLst/>
          </a:prstGeom>
        </p:spPr>
        <p:txBody>
          <a:bodyPr>
            <a:spAutoFit/>
          </a:bodyPr>
          <a:lstStyle/>
          <a:p>
            <a:r>
              <a:rPr lang="en-US" b="1" dirty="0" smtClean="0">
                <a:solidFill>
                  <a:schemeClr val="bg1"/>
                </a:solidFill>
              </a:rPr>
              <a:t>Vegetative propagation − It means of asexual reproduction in</a:t>
            </a:r>
          </a:p>
          <a:p>
            <a:r>
              <a:rPr lang="en-US" dirty="0" smtClean="0">
                <a:solidFill>
                  <a:schemeClr val="bg1"/>
                </a:solidFill>
              </a:rPr>
              <a:t>plants. Different structures are capable of giving rise to new plants.</a:t>
            </a:r>
          </a:p>
          <a:p>
            <a:r>
              <a:rPr lang="en-US" dirty="0" smtClean="0">
                <a:solidFill>
                  <a:schemeClr val="bg1"/>
                </a:solidFill>
              </a:rPr>
              <a:t>○ Runner − (Example: Grass)</a:t>
            </a:r>
          </a:p>
          <a:p>
            <a:r>
              <a:rPr lang="en-US" dirty="0" smtClean="0">
                <a:solidFill>
                  <a:schemeClr val="bg1"/>
                </a:solidFill>
              </a:rPr>
              <a:t>○ Rhizome − (Example: Ginger)</a:t>
            </a:r>
          </a:p>
          <a:p>
            <a:r>
              <a:rPr lang="en-US" dirty="0" smtClean="0">
                <a:solidFill>
                  <a:schemeClr val="bg1"/>
                </a:solidFill>
              </a:rPr>
              <a:t>○ Sucker− (Example: Mint, Chrysanthemum)</a:t>
            </a:r>
          </a:p>
          <a:p>
            <a:r>
              <a:rPr lang="en-US" dirty="0" smtClean="0">
                <a:solidFill>
                  <a:schemeClr val="bg1"/>
                </a:solidFill>
              </a:rPr>
              <a:t>○ Tuber − (Example: Potato)</a:t>
            </a:r>
          </a:p>
          <a:p>
            <a:r>
              <a:rPr lang="en-US" dirty="0" smtClean="0">
                <a:solidFill>
                  <a:schemeClr val="bg1"/>
                </a:solidFill>
              </a:rPr>
              <a:t>○ Offset− (Example: </a:t>
            </a:r>
            <a:r>
              <a:rPr lang="en-US" dirty="0" err="1" smtClean="0">
                <a:solidFill>
                  <a:schemeClr val="bg1"/>
                </a:solidFill>
              </a:rPr>
              <a:t>Eichhornia</a:t>
            </a:r>
            <a:r>
              <a:rPr lang="en-US" dirty="0" smtClean="0">
                <a:solidFill>
                  <a:schemeClr val="bg1"/>
                </a:solidFill>
              </a:rPr>
              <a:t>, </a:t>
            </a:r>
            <a:r>
              <a:rPr lang="en-US" dirty="0" err="1" smtClean="0">
                <a:solidFill>
                  <a:schemeClr val="bg1"/>
                </a:solidFill>
              </a:rPr>
              <a:t>Pistia</a:t>
            </a:r>
            <a:r>
              <a:rPr lang="en-US" dirty="0" smtClean="0">
                <a:solidFill>
                  <a:schemeClr val="bg1"/>
                </a:solidFill>
              </a:rPr>
              <a:t>)</a:t>
            </a:r>
          </a:p>
          <a:p>
            <a:r>
              <a:rPr lang="en-US" dirty="0" smtClean="0">
                <a:solidFill>
                  <a:schemeClr val="bg1"/>
                </a:solidFill>
              </a:rPr>
              <a:t>○ Bulb − (Example: Onion)</a:t>
            </a:r>
            <a:endParaRPr lang="en-US" dirty="0">
              <a:solidFill>
                <a:schemeClr val="bg1"/>
              </a:solidFill>
            </a:endParaRPr>
          </a:p>
        </p:txBody>
      </p:sp>
      <p:pic>
        <p:nvPicPr>
          <p:cNvPr id="23554" name="Picture 2" descr="C:\Users\OM\Desktop\fig1.4.jpg"/>
          <p:cNvPicPr>
            <a:picLocks noChangeAspect="1" noChangeArrowheads="1"/>
          </p:cNvPicPr>
          <p:nvPr/>
        </p:nvPicPr>
        <p:blipFill>
          <a:blip r:embed="rId2"/>
          <a:srcRect/>
          <a:stretch>
            <a:fillRect/>
          </a:stretch>
        </p:blipFill>
        <p:spPr bwMode="auto">
          <a:xfrm>
            <a:off x="0" y="1809750"/>
            <a:ext cx="4191000" cy="33337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OM\Desktop\agave-blue-glow-propagation-bulbil-root.jpg"/>
          <p:cNvPicPr>
            <a:picLocks noChangeAspect="1" noChangeArrowheads="1"/>
          </p:cNvPicPr>
          <p:nvPr/>
        </p:nvPicPr>
        <p:blipFill>
          <a:blip r:embed="rId2" cstate="print"/>
          <a:srcRect/>
          <a:stretch>
            <a:fillRect/>
          </a:stretch>
        </p:blipFill>
        <p:spPr bwMode="auto">
          <a:xfrm>
            <a:off x="1" y="1"/>
            <a:ext cx="3505199" cy="1962150"/>
          </a:xfrm>
          <a:prstGeom prst="rect">
            <a:avLst/>
          </a:prstGeom>
          <a:noFill/>
        </p:spPr>
      </p:pic>
      <p:sp>
        <p:nvSpPr>
          <p:cNvPr id="3" name="Oval 2"/>
          <p:cNvSpPr/>
          <p:nvPr/>
        </p:nvSpPr>
        <p:spPr>
          <a:xfrm>
            <a:off x="381000" y="1809750"/>
            <a:ext cx="2209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Bulbil</a:t>
            </a:r>
            <a:r>
              <a:rPr lang="en-US" dirty="0" smtClean="0"/>
              <a:t> in </a:t>
            </a:r>
            <a:r>
              <a:rPr lang="en-US" i="1" dirty="0" smtClean="0"/>
              <a:t>Agave</a:t>
            </a:r>
            <a:endParaRPr lang="en-US" i="1" dirty="0"/>
          </a:p>
        </p:txBody>
      </p:sp>
      <p:pic>
        <p:nvPicPr>
          <p:cNvPr id="24578" name="Picture 2" descr="C:\Users\OM\Desktop\bryophyllum.jpg"/>
          <p:cNvPicPr>
            <a:picLocks noChangeAspect="1" noChangeArrowheads="1"/>
          </p:cNvPicPr>
          <p:nvPr/>
        </p:nvPicPr>
        <p:blipFill>
          <a:blip r:embed="rId3"/>
          <a:srcRect/>
          <a:stretch>
            <a:fillRect/>
          </a:stretch>
        </p:blipFill>
        <p:spPr bwMode="auto">
          <a:xfrm>
            <a:off x="3505200" y="0"/>
            <a:ext cx="2895600" cy="1790920"/>
          </a:xfrm>
          <a:prstGeom prst="rect">
            <a:avLst/>
          </a:prstGeom>
          <a:noFill/>
        </p:spPr>
      </p:pic>
      <p:sp>
        <p:nvSpPr>
          <p:cNvPr id="5" name="Oval 4"/>
          <p:cNvSpPr/>
          <p:nvPr/>
        </p:nvSpPr>
        <p:spPr>
          <a:xfrm>
            <a:off x="3581400" y="1581150"/>
            <a:ext cx="2286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Leaf buds in </a:t>
            </a:r>
            <a:r>
              <a:rPr lang="en-US" i="1" dirty="0" err="1" smtClean="0"/>
              <a:t>Bryophyllum</a:t>
            </a:r>
            <a:endParaRPr lang="en-US" i="1" dirty="0"/>
          </a:p>
        </p:txBody>
      </p:sp>
      <p:sp>
        <p:nvSpPr>
          <p:cNvPr id="24580" name="AutoShape 4" descr="Znalezione obrazy dla zapytania: vegetative propagule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1" name="Picture 5" descr="C:\Users\OM\Desktop\images.jpg"/>
          <p:cNvPicPr>
            <a:picLocks noChangeAspect="1" noChangeArrowheads="1"/>
          </p:cNvPicPr>
          <p:nvPr/>
        </p:nvPicPr>
        <p:blipFill>
          <a:blip r:embed="rId4"/>
          <a:srcRect/>
          <a:stretch>
            <a:fillRect/>
          </a:stretch>
        </p:blipFill>
        <p:spPr bwMode="auto">
          <a:xfrm>
            <a:off x="0" y="2495550"/>
            <a:ext cx="3124200" cy="2133600"/>
          </a:xfrm>
          <a:prstGeom prst="rect">
            <a:avLst/>
          </a:prstGeom>
          <a:noFill/>
        </p:spPr>
      </p:pic>
      <p:sp>
        <p:nvSpPr>
          <p:cNvPr id="8" name="Oval 7"/>
          <p:cNvSpPr/>
          <p:nvPr/>
        </p:nvSpPr>
        <p:spPr>
          <a:xfrm>
            <a:off x="685800" y="4629150"/>
            <a:ext cx="2133600" cy="514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Offset of Water hyacinth</a:t>
            </a:r>
            <a:endParaRPr lang="en-US" sz="1600" dirty="0"/>
          </a:p>
        </p:txBody>
      </p:sp>
      <p:pic>
        <p:nvPicPr>
          <p:cNvPr id="24582" name="Picture 6" descr="C:\Users\OM\Desktop\vp.jpg"/>
          <p:cNvPicPr>
            <a:picLocks noChangeAspect="1" noChangeArrowheads="1"/>
          </p:cNvPicPr>
          <p:nvPr/>
        </p:nvPicPr>
        <p:blipFill>
          <a:blip r:embed="rId5"/>
          <a:srcRect/>
          <a:stretch>
            <a:fillRect/>
          </a:stretch>
        </p:blipFill>
        <p:spPr bwMode="auto">
          <a:xfrm>
            <a:off x="6172200" y="133350"/>
            <a:ext cx="3265876" cy="5010150"/>
          </a:xfrm>
          <a:prstGeom prst="rect">
            <a:avLst/>
          </a:prstGeom>
          <a:noFill/>
        </p:spPr>
      </p:pic>
      <p:sp>
        <p:nvSpPr>
          <p:cNvPr id="10" name="7-Point Star 9"/>
          <p:cNvSpPr/>
          <p:nvPr/>
        </p:nvSpPr>
        <p:spPr>
          <a:xfrm>
            <a:off x="3429000" y="2571750"/>
            <a:ext cx="2667000" cy="22860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Vegetative </a:t>
            </a:r>
            <a:r>
              <a:rPr lang="en-US" dirty="0" err="1" smtClean="0"/>
              <a:t>Propagules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52962"/>
            <a:ext cx="1828799" cy="357188"/>
          </a:xfrm>
        </p:spPr>
        <p:txBody>
          <a:bodyPr>
            <a:normAutofit fontScale="90000"/>
          </a:bodyPr>
          <a:lstStyle/>
          <a:p>
            <a:r>
              <a:rPr lang="en-US" dirty="0" smtClean="0">
                <a:solidFill>
                  <a:schemeClr val="bg1"/>
                </a:solidFill>
              </a:rPr>
              <a:t>Water hyacinth</a:t>
            </a:r>
            <a:endParaRPr lang="en-US" dirty="0">
              <a:solidFill>
                <a:schemeClr val="bg1"/>
              </a:solidFill>
            </a:endParaRPr>
          </a:p>
        </p:txBody>
      </p:sp>
      <p:sp>
        <p:nvSpPr>
          <p:cNvPr id="4" name="Text Placeholder 3"/>
          <p:cNvSpPr>
            <a:spLocks noGrp="1"/>
          </p:cNvSpPr>
          <p:nvPr>
            <p:ph type="body" sz="half" idx="2"/>
          </p:nvPr>
        </p:nvSpPr>
        <p:spPr>
          <a:xfrm>
            <a:off x="4038600" y="1123949"/>
            <a:ext cx="5105400" cy="4267201"/>
          </a:xfrm>
        </p:spPr>
        <p:txBody>
          <a:bodyPr>
            <a:noAutofit/>
          </a:bodyPr>
          <a:lstStyle/>
          <a:p>
            <a:pPr>
              <a:buFont typeface="Arial" pitchFamily="34" charset="0"/>
              <a:buChar char="•"/>
            </a:pPr>
            <a:r>
              <a:rPr lang="en-US" sz="1800" dirty="0" smtClean="0">
                <a:solidFill>
                  <a:schemeClr val="bg1"/>
                </a:solidFill>
              </a:rPr>
              <a:t>It is interesting to know that ‘water hyacinth’   was introduced in India because of its </a:t>
            </a:r>
            <a:r>
              <a:rPr lang="en-US" sz="1800" u="sng" dirty="0" smtClean="0">
                <a:solidFill>
                  <a:schemeClr val="bg1"/>
                </a:solidFill>
              </a:rPr>
              <a:t>beautiful flowers and shape of leaves. </a:t>
            </a:r>
          </a:p>
          <a:p>
            <a:pPr>
              <a:buFont typeface="Arial" pitchFamily="34" charset="0"/>
              <a:buChar char="•"/>
            </a:pPr>
            <a:r>
              <a:rPr lang="en-US" sz="1800" dirty="0" smtClean="0">
                <a:solidFill>
                  <a:schemeClr val="bg1"/>
                </a:solidFill>
              </a:rPr>
              <a:t>Since it can propagate </a:t>
            </a:r>
            <a:r>
              <a:rPr lang="en-US" sz="1800" dirty="0" err="1" smtClean="0">
                <a:solidFill>
                  <a:schemeClr val="bg1"/>
                </a:solidFill>
              </a:rPr>
              <a:t>vegetatively</a:t>
            </a:r>
            <a:r>
              <a:rPr lang="en-US" sz="1800" dirty="0" smtClean="0">
                <a:solidFill>
                  <a:schemeClr val="bg1"/>
                </a:solidFill>
              </a:rPr>
              <a:t> at a phenomenal rate  due to </a:t>
            </a:r>
            <a:r>
              <a:rPr lang="en-US" sz="1800" u="sng" dirty="0" smtClean="0">
                <a:solidFill>
                  <a:schemeClr val="bg1"/>
                </a:solidFill>
              </a:rPr>
              <a:t>offset</a:t>
            </a:r>
            <a:r>
              <a:rPr lang="en-US" sz="1800" dirty="0" smtClean="0">
                <a:solidFill>
                  <a:schemeClr val="bg1"/>
                </a:solidFill>
              </a:rPr>
              <a:t> and spread all over the water body in a short period of time, it is very difficult to get rid off them.</a:t>
            </a:r>
          </a:p>
          <a:p>
            <a:pPr>
              <a:buFont typeface="Arial" pitchFamily="34" charset="0"/>
              <a:buChar char="•"/>
            </a:pPr>
            <a:r>
              <a:rPr lang="en-US" sz="1800" dirty="0" smtClean="0">
                <a:solidFill>
                  <a:schemeClr val="bg1"/>
                </a:solidFill>
              </a:rPr>
              <a:t>which is one of the most invasive weeds found growing wherever there is standing water.</a:t>
            </a:r>
          </a:p>
          <a:p>
            <a:pPr>
              <a:buFont typeface="Arial" pitchFamily="34" charset="0"/>
              <a:buChar char="•"/>
            </a:pPr>
            <a:r>
              <a:rPr lang="en-US" sz="1800" dirty="0" smtClean="0">
                <a:solidFill>
                  <a:schemeClr val="bg1"/>
                </a:solidFill>
              </a:rPr>
              <a:t> </a:t>
            </a:r>
            <a:r>
              <a:rPr lang="en-US" sz="1800" u="sng" dirty="0" smtClean="0">
                <a:solidFill>
                  <a:schemeClr val="bg1"/>
                </a:solidFill>
              </a:rPr>
              <a:t>It drains oxygen from the water, which leads to death of fishes</a:t>
            </a:r>
            <a:r>
              <a:rPr lang="en-US" sz="1800" dirty="0" smtClean="0">
                <a:solidFill>
                  <a:schemeClr val="bg1"/>
                </a:solidFill>
              </a:rPr>
              <a:t>. </a:t>
            </a:r>
          </a:p>
          <a:p>
            <a:pPr>
              <a:buFont typeface="Arial" pitchFamily="34" charset="0"/>
              <a:buChar char="•"/>
            </a:pPr>
            <a:r>
              <a:rPr lang="en-US" sz="1800" dirty="0" smtClean="0">
                <a:solidFill>
                  <a:schemeClr val="bg1"/>
                </a:solidFill>
              </a:rPr>
              <a:t>Hence </a:t>
            </a:r>
            <a:r>
              <a:rPr lang="en-US" sz="1800" u="sng" dirty="0" smtClean="0">
                <a:solidFill>
                  <a:schemeClr val="bg1"/>
                </a:solidFill>
              </a:rPr>
              <a:t>‘water hyacinth’ is known as ‘terror of Bengal’</a:t>
            </a:r>
            <a:r>
              <a:rPr lang="en-US" sz="1800" dirty="0" smtClean="0">
                <a:solidFill>
                  <a:schemeClr val="bg1"/>
                </a:solidFill>
              </a:rPr>
              <a:t>. </a:t>
            </a:r>
            <a:endParaRPr lang="en-US" sz="1800" dirty="0">
              <a:solidFill>
                <a:schemeClr val="bg1"/>
              </a:solidFill>
            </a:endParaRPr>
          </a:p>
        </p:txBody>
      </p:sp>
      <p:pic>
        <p:nvPicPr>
          <p:cNvPr id="27650" name="Picture 2" descr="C:\Users\OM\Desktop\water_hyacinth_farm_pond_plants1.jpg"/>
          <p:cNvPicPr>
            <a:picLocks noGrp="1" noChangeAspect="1" noChangeArrowheads="1"/>
          </p:cNvPicPr>
          <p:nvPr>
            <p:ph idx="1"/>
          </p:nvPr>
        </p:nvPicPr>
        <p:blipFill>
          <a:blip r:embed="rId2"/>
          <a:srcRect/>
          <a:stretch>
            <a:fillRect/>
          </a:stretch>
        </p:blipFill>
        <p:spPr bwMode="auto">
          <a:xfrm>
            <a:off x="0" y="0"/>
            <a:ext cx="3886199" cy="4629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2054</Words>
  <Application>Microsoft Office PowerPoint</Application>
  <PresentationFormat>On-screen Show (16:9)</PresentationFormat>
  <Paragraphs>161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Chapter 01-Reproduction in Organisms  Std XII</vt:lpstr>
      <vt:lpstr>                   Introduction</vt:lpstr>
      <vt:lpstr>                        Reproduction</vt:lpstr>
      <vt:lpstr>Asexual Reproduction</vt:lpstr>
      <vt:lpstr>Slide 5</vt:lpstr>
      <vt:lpstr>Slide 6</vt:lpstr>
      <vt:lpstr>Vegetative reproduction in plants</vt:lpstr>
      <vt:lpstr>Slide 8</vt:lpstr>
      <vt:lpstr>Water hyacinth</vt:lpstr>
      <vt:lpstr>Slide 10</vt:lpstr>
      <vt:lpstr>Sexual Reproduction</vt:lpstr>
      <vt:lpstr>Slide 12</vt:lpstr>
      <vt:lpstr>Sexual Reproduction</vt:lpstr>
      <vt:lpstr>Gametogenesis</vt:lpstr>
      <vt:lpstr>Sexuality in organisms</vt:lpstr>
      <vt:lpstr>Slide 16</vt:lpstr>
      <vt:lpstr>Slide 17</vt:lpstr>
      <vt:lpstr>Gamete transfer</vt:lpstr>
      <vt:lpstr>Fertilisation</vt:lpstr>
      <vt:lpstr>Post fertilisation  Events The Zygote</vt:lpstr>
      <vt:lpstr>Embryogenesis</vt:lpstr>
      <vt:lpstr>Slide 22</vt:lpstr>
      <vt:lpstr>                    Answer the following questions 1. Offsprings produced by asexual reproduction are referred to as clones. Why? 2. Name the most invasive aquatic plant weed which is called as Terror of Bengal. 3. How does Zygote usually differ from Zoospore in terms of ploidy?  4. Mention the main difference between the offspring produced by asexual reproduction and progeny produced by sexual reproduction. 5. Which characteristic property of Bryophyllum is exploited by gardeners and farmers? 6. What represents the life span of an organism? 7. Which individuals can be termed as clones? 8. How do the following organisms reproduce: Paramoecium and Penicillium? 9. State the function of a vegetative propagule. 10. How will you grow a banana and a ginger plant?  </vt:lpstr>
      <vt:lpstr>Answer the following</vt:lpstr>
      <vt:lpstr>Some important questions:-</vt:lpstr>
      <vt:lpstr>Diagram basic questions</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OM</cp:lastModifiedBy>
  <cp:revision>255</cp:revision>
  <dcterms:created xsi:type="dcterms:W3CDTF">2013-08-21T19:17:07Z</dcterms:created>
  <dcterms:modified xsi:type="dcterms:W3CDTF">2020-03-26T12:24:38Z</dcterms:modified>
</cp:coreProperties>
</file>