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62" r:id="rId3"/>
    <p:sldId id="261" r:id="rId4"/>
    <p:sldId id="263" r:id="rId5"/>
    <p:sldId id="257" r:id="rId6"/>
    <p:sldId id="258" r:id="rId7"/>
    <p:sldId id="259" r:id="rId8"/>
    <p:sldId id="260"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2" r:id="rId27"/>
    <p:sldId id="283" r:id="rId28"/>
    <p:sldId id="284" r:id="rId29"/>
    <p:sldId id="28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2941" autoAdjust="0"/>
    <p:restoredTop sz="94660" autoAdjust="0"/>
  </p:normalViewPr>
  <p:slideViewPr>
    <p:cSldViewPr>
      <p:cViewPr varScale="1">
        <p:scale>
          <a:sx n="73" d="100"/>
          <a:sy n="73" d="100"/>
        </p:scale>
        <p:origin x="-1404" y="-102"/>
      </p:cViewPr>
      <p:guideLst>
        <p:guide orient="horz" pos="2160"/>
        <p:guide pos="2880"/>
      </p:guideLst>
    </p:cSldViewPr>
  </p:slideViewPr>
  <p:outlineViewPr>
    <p:cViewPr>
      <p:scale>
        <a:sx n="33" d="100"/>
        <a:sy n="33" d="100"/>
      </p:scale>
      <p:origin x="54" y="1842"/>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3/27/2020</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3/27/2020</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3/27/2020</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3/27/2020</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3/27/2020</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3/27/2020</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3/27/2020</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3/27/2020</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3/27/2020</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3/27/2020</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3/27/2020</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3/27/2020</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3276600"/>
          </a:xfrm>
        </p:spPr>
        <p:txBody>
          <a:bodyPr>
            <a:normAutofit fontScale="90000"/>
          </a:bodyPr>
          <a:lstStyle/>
          <a:p>
            <a:pPr algn="ctr"/>
            <a:r>
              <a:rPr lang="en-US" dirty="0" smtClean="0"/>
              <a:t/>
            </a:r>
            <a:br>
              <a:rPr lang="en-US" dirty="0" smtClean="0"/>
            </a:br>
            <a:r>
              <a:rPr lang="en-US" dirty="0" smtClean="0"/>
              <a:t/>
            </a:r>
            <a:br>
              <a:rPr lang="en-US" dirty="0" smtClean="0"/>
            </a:br>
            <a:r>
              <a:rPr lang="en-US" dirty="0" smtClean="0"/>
              <a:t> </a:t>
            </a:r>
            <a:br>
              <a:rPr lang="en-US" dirty="0" smtClean="0"/>
            </a:br>
            <a:r>
              <a:rPr lang="en-US" dirty="0" smtClean="0"/>
              <a:t/>
            </a:r>
            <a:br>
              <a:rPr lang="en-US" dirty="0" smtClean="0"/>
            </a:br>
            <a:r>
              <a:rPr lang="en-US" dirty="0" smtClean="0"/>
              <a:t> X- HISTORY. CHAPTER -1</a:t>
            </a:r>
            <a:br>
              <a:rPr lang="en-US" dirty="0" smtClean="0"/>
            </a:br>
            <a:r>
              <a:rPr lang="en-US" dirty="0" smtClean="0"/>
              <a:t>THE RISE OF NATONALISM IN EUROPE </a:t>
            </a:r>
            <a:br>
              <a:rPr lang="en-US" dirty="0" smtClean="0"/>
            </a:br>
            <a:endParaRPr lang="en-US" dirty="0"/>
          </a:p>
        </p:txBody>
      </p:sp>
      <p:sp>
        <p:nvSpPr>
          <p:cNvPr id="3" name="Subtitle 2"/>
          <p:cNvSpPr>
            <a:spLocks noGrp="1"/>
          </p:cNvSpPr>
          <p:nvPr>
            <p:ph type="subTitle" idx="1"/>
          </p:nvPr>
        </p:nvSpPr>
        <p:spPr/>
        <p:txBody>
          <a:bodyPr>
            <a:normAutofit fontScale="92500" lnSpcReduction="20000"/>
          </a:bodyPr>
          <a:lstStyle/>
          <a:p>
            <a:endParaRPr lang="en-US" dirty="0" smtClean="0"/>
          </a:p>
          <a:p>
            <a:r>
              <a:rPr lang="en-US" dirty="0" smtClean="0"/>
              <a:t>PRESENTED BY </a:t>
            </a:r>
            <a:r>
              <a:rPr lang="en-US" dirty="0" err="1" smtClean="0"/>
              <a:t>Mr</a:t>
            </a:r>
            <a:r>
              <a:rPr lang="en-US" dirty="0" smtClean="0"/>
              <a:t>  K.C. PANDA</a:t>
            </a:r>
          </a:p>
          <a:p>
            <a:r>
              <a:rPr lang="en-US" dirty="0" smtClean="0"/>
              <a:t>D.A..V. PUBLIC SCHOOL BERHAMPUR</a:t>
            </a:r>
            <a:endParaRPr lang="en-US" dirty="0"/>
          </a:p>
        </p:txBody>
      </p:sp>
    </p:spTree>
  </p:cSld>
  <p:clrMapOvr>
    <a:masterClrMapping/>
  </p:clrMapOvr>
  <p:transition>
    <p:comb/>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French Revolution- 1789 : Transfer of Sovereignty from the Monarchy to a body of French Citizens.</a:t>
            </a:r>
          </a:p>
          <a:p>
            <a:endParaRPr lang="en-US" dirty="0" smtClean="0"/>
          </a:p>
          <a:p>
            <a:r>
              <a:rPr lang="en-US" dirty="0" smtClean="0"/>
              <a:t>Measures taken by the French Revolutionaries to create a sense of collective identity along the French people – </a:t>
            </a:r>
            <a:r>
              <a:rPr lang="en-US" i="1" dirty="0" smtClean="0"/>
              <a:t>La </a:t>
            </a:r>
            <a:r>
              <a:rPr lang="en-US" i="1" dirty="0" err="1" smtClean="0"/>
              <a:t>Patrie</a:t>
            </a:r>
            <a:r>
              <a:rPr lang="en-US" i="1" dirty="0" smtClean="0"/>
              <a:t> </a:t>
            </a:r>
            <a:r>
              <a:rPr lang="en-US" dirty="0" smtClean="0"/>
              <a:t>&amp; </a:t>
            </a:r>
            <a:r>
              <a:rPr lang="en-US" i="1" dirty="0" smtClean="0"/>
              <a:t>Le </a:t>
            </a:r>
            <a:r>
              <a:rPr lang="en-US" i="1" dirty="0" err="1" smtClean="0"/>
              <a:t>Citoyen</a:t>
            </a:r>
            <a:r>
              <a:rPr lang="en-US" dirty="0" smtClean="0"/>
              <a:t>, New  French Flag-the Tri Color in place of the Royal standard, Centralized Administrative system &amp; French as spoken in Paris as common language  </a:t>
            </a:r>
          </a:p>
          <a:p>
            <a:endParaRPr lang="en-US" dirty="0"/>
          </a:p>
        </p:txBody>
      </p:sp>
      <p:sp>
        <p:nvSpPr>
          <p:cNvPr id="2" name="Title 1"/>
          <p:cNvSpPr>
            <a:spLocks noGrp="1"/>
          </p:cNvSpPr>
          <p:nvPr>
            <p:ph type="title"/>
          </p:nvPr>
        </p:nvSpPr>
        <p:spPr/>
        <p:txBody>
          <a:bodyPr>
            <a:normAutofit fontScale="90000"/>
          </a:bodyPr>
          <a:lstStyle/>
          <a:p>
            <a:r>
              <a:rPr lang="en-US" dirty="0" smtClean="0"/>
              <a:t>The French Revolution &amp; the Idea of the Nation</a:t>
            </a:r>
            <a:endParaRPr lang="en-US" dirty="0"/>
          </a:p>
        </p:txBody>
      </p:sp>
    </p:spTree>
  </p:cSld>
  <p:clrMapOvr>
    <a:masterClrMapping/>
  </p:clrMapOvr>
  <p:transition>
    <p:spli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What is it?</a:t>
            </a:r>
          </a:p>
          <a:p>
            <a:r>
              <a:rPr lang="en-US" dirty="0" smtClean="0"/>
              <a:t>Administrative  Reforms taken by Napoleon Bonaparte otherwise known as Civil Code of 1804.</a:t>
            </a:r>
          </a:p>
          <a:p>
            <a:r>
              <a:rPr lang="en-US" dirty="0" smtClean="0"/>
              <a:t>Features : Abolished privileges based on Birth, Established equality before the law, secured the right to property, simplified administrative divisions, abolished feudal system, freed peasants from serfdom and manorial dues, removed guild restrictions in towns, transport and communication system were improved, introduced uniform laws, standardized weights  and measures and a common national currency.</a:t>
            </a:r>
            <a:endParaRPr lang="en-US" dirty="0"/>
          </a:p>
        </p:txBody>
      </p:sp>
      <p:sp>
        <p:nvSpPr>
          <p:cNvPr id="2" name="Title 1"/>
          <p:cNvSpPr>
            <a:spLocks noGrp="1"/>
          </p:cNvSpPr>
          <p:nvPr>
            <p:ph type="title"/>
          </p:nvPr>
        </p:nvSpPr>
        <p:spPr/>
        <p:txBody>
          <a:bodyPr/>
          <a:lstStyle/>
          <a:p>
            <a:r>
              <a:rPr lang="en-US" dirty="0" smtClean="0"/>
              <a:t>The Napoleonic  Code (1804)</a:t>
            </a:r>
            <a:endParaRPr lang="en-US" dirty="0"/>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No Nation –States like today.</a:t>
            </a:r>
          </a:p>
          <a:p>
            <a:r>
              <a:rPr lang="en-US" dirty="0" smtClean="0"/>
              <a:t>Germany, Italy &amp; Switzerland were divided into kingdoms, duchies and cantons</a:t>
            </a:r>
          </a:p>
          <a:p>
            <a:r>
              <a:rPr lang="en-US" dirty="0" smtClean="0"/>
              <a:t>Habsburg Empire –Ruled over Austria-Hungary Ottoman Empire- Turkey were patch work of different region &amp; people.</a:t>
            </a:r>
          </a:p>
          <a:p>
            <a:r>
              <a:rPr lang="en-US" dirty="0" smtClean="0"/>
              <a:t>The Aristocracy – The dominating class</a:t>
            </a:r>
          </a:p>
          <a:p>
            <a:r>
              <a:rPr lang="en-US" dirty="0" smtClean="0"/>
              <a:t>The Middle Class – Newly emerged &amp; wanted change</a:t>
            </a:r>
            <a:endParaRPr lang="en-US" dirty="0"/>
          </a:p>
        </p:txBody>
      </p:sp>
      <p:sp>
        <p:nvSpPr>
          <p:cNvPr id="2" name="Title 1"/>
          <p:cNvSpPr>
            <a:spLocks noGrp="1"/>
          </p:cNvSpPr>
          <p:nvPr>
            <p:ph type="title"/>
          </p:nvPr>
        </p:nvSpPr>
        <p:spPr/>
        <p:txBody>
          <a:bodyPr>
            <a:normAutofit fontScale="90000"/>
          </a:bodyPr>
          <a:lstStyle/>
          <a:p>
            <a:r>
              <a:rPr lang="en-US" dirty="0" smtClean="0"/>
              <a:t>CONDITIONOF EUROPE IN MID-18</a:t>
            </a:r>
            <a:r>
              <a:rPr lang="en-US" baseline="30000" dirty="0" smtClean="0"/>
              <a:t>th</a:t>
            </a:r>
            <a:r>
              <a:rPr lang="en-US" dirty="0" smtClean="0"/>
              <a:t> CENTURY</a:t>
            </a:r>
            <a:endParaRPr lang="en-US" dirty="0"/>
          </a:p>
        </p:txBody>
      </p:sp>
    </p:spTree>
  </p:cSld>
  <p:clrMapOvr>
    <a:masterClrMapping/>
  </p:clrMapOvr>
  <p:transition>
    <p:pull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What steps did the French revolutionaries take  to create a sense of collective identity among the French people?</a:t>
            </a:r>
          </a:p>
          <a:p>
            <a:r>
              <a:rPr lang="en-US" dirty="0" smtClean="0"/>
              <a:t>What is Napoleonic Code? Write it’s features.</a:t>
            </a:r>
          </a:p>
          <a:p>
            <a:r>
              <a:rPr lang="en-US" dirty="0" smtClean="0"/>
              <a:t>In spite of his Reform measures what led to the downfall of Napoleon Bonaparte?</a:t>
            </a:r>
          </a:p>
          <a:p>
            <a:r>
              <a:rPr lang="en-US" dirty="0" smtClean="0"/>
              <a:t>Mid-18</a:t>
            </a:r>
            <a:r>
              <a:rPr lang="en-US" baseline="30000" dirty="0" smtClean="0"/>
              <a:t>th</a:t>
            </a:r>
            <a:r>
              <a:rPr lang="en-US" dirty="0" smtClean="0"/>
              <a:t> century Europe had no Nation-State. Justify.</a:t>
            </a:r>
          </a:p>
          <a:p>
            <a:r>
              <a:rPr lang="en-US" dirty="0" smtClean="0"/>
              <a:t>Who constitute the Middle Class in 18</a:t>
            </a:r>
            <a:r>
              <a:rPr lang="en-US" baseline="30000" dirty="0" smtClean="0"/>
              <a:t>th</a:t>
            </a:r>
            <a:r>
              <a:rPr lang="en-US" dirty="0" smtClean="0"/>
              <a:t> century Europe? </a:t>
            </a:r>
            <a:endParaRPr lang="en-US" dirty="0"/>
          </a:p>
        </p:txBody>
      </p:sp>
      <p:sp>
        <p:nvSpPr>
          <p:cNvPr id="2" name="Title 1"/>
          <p:cNvSpPr>
            <a:spLocks noGrp="1"/>
          </p:cNvSpPr>
          <p:nvPr>
            <p:ph type="title"/>
          </p:nvPr>
        </p:nvSpPr>
        <p:spPr/>
        <p:txBody>
          <a:bodyPr/>
          <a:lstStyle/>
          <a:p>
            <a:r>
              <a:rPr lang="en-US" dirty="0" smtClean="0"/>
              <a:t>HOME WORK – DAY 2</a:t>
            </a:r>
            <a:endParaRPr lang="en-US" dirty="0"/>
          </a:p>
        </p:txBody>
      </p:sp>
    </p:spTree>
  </p:cSld>
  <p:clrMapOvr>
    <a:masterClrMapping/>
  </p:clrMapOvr>
  <p:transition>
    <p:pull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Origin – Latin root- </a:t>
            </a:r>
            <a:r>
              <a:rPr lang="en-US" i="1" dirty="0" err="1" smtClean="0"/>
              <a:t>Liber</a:t>
            </a:r>
            <a:r>
              <a:rPr lang="en-US" dirty="0" smtClean="0"/>
              <a:t> meaning free.</a:t>
            </a:r>
          </a:p>
          <a:p>
            <a:r>
              <a:rPr lang="en-US" dirty="0" smtClean="0"/>
              <a:t>Three Dimensions– Social, Political &amp; Economic</a:t>
            </a:r>
            <a:endParaRPr lang="en-US" i="1" dirty="0" smtClean="0"/>
          </a:p>
          <a:p>
            <a:r>
              <a:rPr lang="en-US" dirty="0" smtClean="0"/>
              <a:t>Social Liberalism- Freedom for the individual and end of autocracy and clerical privileges.</a:t>
            </a:r>
          </a:p>
          <a:p>
            <a:r>
              <a:rPr lang="en-US" dirty="0" smtClean="0"/>
              <a:t>Political Liberalism- Equality of all before the law &amp; Concept of Govt. by consent</a:t>
            </a:r>
          </a:p>
          <a:p>
            <a:r>
              <a:rPr lang="en-US" dirty="0" smtClean="0"/>
              <a:t>Economic Liberalism- Freedom of markets and  abolition of state-imposed restrictions on the movement of goods and capital</a:t>
            </a:r>
          </a:p>
          <a:p>
            <a:r>
              <a:rPr lang="en-US" dirty="0" smtClean="0"/>
              <a:t>It’s Need- Each region of Europe at that time had their own currency, weights &amp; measures, custom barriers which were viewed as obstacles to economic exchange and growth. </a:t>
            </a:r>
          </a:p>
          <a:p>
            <a:endParaRPr lang="en-US" dirty="0"/>
          </a:p>
        </p:txBody>
      </p:sp>
      <p:sp>
        <p:nvSpPr>
          <p:cNvPr id="2" name="Title 1"/>
          <p:cNvSpPr>
            <a:spLocks noGrp="1"/>
          </p:cNvSpPr>
          <p:nvPr>
            <p:ph type="title"/>
          </p:nvPr>
        </p:nvSpPr>
        <p:spPr/>
        <p:txBody>
          <a:bodyPr/>
          <a:lstStyle/>
          <a:p>
            <a:r>
              <a:rPr lang="en-US" dirty="0" smtClean="0"/>
              <a:t>LIBERAL NATIONALISM</a:t>
            </a:r>
            <a:endParaRPr lang="en-US" dirty="0"/>
          </a:p>
        </p:txBody>
      </p:sp>
    </p:spTree>
  </p:cSld>
  <p:clrMapOvr>
    <a:masterClrMapping/>
  </p:clrMapOvr>
  <p:transition>
    <p:pull dir="l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Conservatism-A Pol. Philosophy that stressed the importance of  tradition, established institutions &amp; customs and preferred gradual development to quick change.</a:t>
            </a:r>
          </a:p>
          <a:p>
            <a:endParaRPr lang="en-US" dirty="0" smtClean="0"/>
          </a:p>
          <a:p>
            <a:r>
              <a:rPr lang="en-US" dirty="0" smtClean="0"/>
              <a:t>The Vienna Congress-1815 : Hosted by Austrian Chancellor  Duke Metternich Attended by Britain,  Russia, Prussia  Objective-To draw up a settlement for Europe.     </a:t>
            </a:r>
            <a:endParaRPr lang="en-US" dirty="0"/>
          </a:p>
        </p:txBody>
      </p:sp>
      <p:sp>
        <p:nvSpPr>
          <p:cNvPr id="2" name="Title 1"/>
          <p:cNvSpPr>
            <a:spLocks noGrp="1"/>
          </p:cNvSpPr>
          <p:nvPr>
            <p:ph type="title"/>
          </p:nvPr>
        </p:nvSpPr>
        <p:spPr/>
        <p:txBody>
          <a:bodyPr>
            <a:normAutofit/>
          </a:bodyPr>
          <a:lstStyle/>
          <a:p>
            <a:r>
              <a:rPr lang="en-US" dirty="0" smtClean="0"/>
              <a:t>A New Conservatism after 1815</a:t>
            </a:r>
            <a:endParaRPr lang="en-US" dirty="0"/>
          </a:p>
        </p:txBody>
      </p:sp>
    </p:spTree>
  </p:cSld>
  <p:clrMapOvr>
    <a:masterClrMapping/>
  </p:clrMapOvr>
  <p:transition>
    <p:strip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20200327_133754.jpg"/>
          <p:cNvPicPr>
            <a:picLocks noGrp="1" noChangeAspect="1"/>
          </p:cNvPicPr>
          <p:nvPr>
            <p:ph idx="1"/>
          </p:nvPr>
        </p:nvPicPr>
        <p:blipFill>
          <a:blip r:embed="rId2" cstate="print"/>
          <a:stretch>
            <a:fillRect/>
          </a:stretch>
        </p:blipFill>
        <p:spPr>
          <a:xfrm>
            <a:off x="837507" y="1643077"/>
            <a:ext cx="7468985" cy="4202084"/>
          </a:xfrm>
        </p:spPr>
      </p:pic>
      <p:sp>
        <p:nvSpPr>
          <p:cNvPr id="2" name="Title 1"/>
          <p:cNvSpPr>
            <a:spLocks noGrp="1"/>
          </p:cNvSpPr>
          <p:nvPr>
            <p:ph type="title"/>
          </p:nvPr>
        </p:nvSpPr>
        <p:spPr/>
        <p:txBody>
          <a:bodyPr>
            <a:normAutofit fontScale="90000"/>
          </a:bodyPr>
          <a:lstStyle/>
          <a:p>
            <a:r>
              <a:rPr lang="en-US" dirty="0" smtClean="0"/>
              <a:t>What is the caricaturist trying to depict?</a:t>
            </a:r>
            <a:endParaRPr lang="en-US" dirty="0"/>
          </a:p>
        </p:txBody>
      </p:sp>
    </p:spTree>
  </p:cSld>
  <p:clrMapOvr>
    <a:masterClrMapping/>
  </p:clrMapOvr>
  <p:transition>
    <p:whee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Define Liberalism. Explain its three aspects.</a:t>
            </a:r>
          </a:p>
          <a:p>
            <a:endParaRPr lang="en-US" dirty="0" smtClean="0"/>
          </a:p>
          <a:p>
            <a:r>
              <a:rPr lang="en-US" dirty="0" smtClean="0"/>
              <a:t>Explain the following : Suffrage, Elle, Zollverein, Conservatism</a:t>
            </a:r>
          </a:p>
          <a:p>
            <a:endParaRPr lang="en-US" dirty="0" smtClean="0"/>
          </a:p>
          <a:p>
            <a:r>
              <a:rPr lang="en-US" dirty="0" smtClean="0"/>
              <a:t>What was Congress of Vienna? What changes did it bring in Europe?</a:t>
            </a:r>
          </a:p>
          <a:p>
            <a:endParaRPr lang="en-US" dirty="0" smtClean="0"/>
          </a:p>
          <a:p>
            <a:r>
              <a:rPr lang="en-US" dirty="0" smtClean="0"/>
              <a:t>‘The Conservative regimes set up in 1815 were autocratic’. Justify.   </a:t>
            </a:r>
            <a:endParaRPr lang="en-US" dirty="0"/>
          </a:p>
        </p:txBody>
      </p:sp>
      <p:sp>
        <p:nvSpPr>
          <p:cNvPr id="2" name="Title 1"/>
          <p:cNvSpPr>
            <a:spLocks noGrp="1"/>
          </p:cNvSpPr>
          <p:nvPr>
            <p:ph type="title"/>
          </p:nvPr>
        </p:nvSpPr>
        <p:spPr/>
        <p:txBody>
          <a:bodyPr/>
          <a:lstStyle/>
          <a:p>
            <a:r>
              <a:rPr lang="en-US" dirty="0" smtClean="0"/>
              <a:t>HOME WORK – DAY 3</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Establishment of Conservative Regimes after 1815 and repression of liberal nationalists in Europe.</a:t>
            </a:r>
          </a:p>
          <a:p>
            <a:endParaRPr lang="en-US" dirty="0" smtClean="0"/>
          </a:p>
          <a:p>
            <a:r>
              <a:rPr lang="en-US" dirty="0" smtClean="0"/>
              <a:t>Formation of Secret Societies and rise of Revolutionaries in Europe</a:t>
            </a:r>
          </a:p>
          <a:p>
            <a:endParaRPr lang="en-US" dirty="0" smtClean="0"/>
          </a:p>
          <a:p>
            <a:r>
              <a:rPr lang="en-US" dirty="0" smtClean="0"/>
              <a:t>Giuseppe Mazzini and his Secret Societies</a:t>
            </a:r>
          </a:p>
          <a:p>
            <a:endParaRPr lang="en-US" dirty="0" smtClean="0"/>
          </a:p>
          <a:p>
            <a:r>
              <a:rPr lang="en-US" dirty="0" smtClean="0"/>
              <a:t>‘Young Italy’ – In Marseilles &amp; ‘Young Europe’ –In Berne. Their Role in the Unification of Italy </a:t>
            </a:r>
            <a:endParaRPr lang="en-US" dirty="0"/>
          </a:p>
        </p:txBody>
      </p:sp>
      <p:sp>
        <p:nvSpPr>
          <p:cNvPr id="2" name="Title 1"/>
          <p:cNvSpPr>
            <a:spLocks noGrp="1"/>
          </p:cNvSpPr>
          <p:nvPr>
            <p:ph type="title"/>
          </p:nvPr>
        </p:nvSpPr>
        <p:spPr/>
        <p:txBody>
          <a:bodyPr>
            <a:normAutofit/>
          </a:bodyPr>
          <a:lstStyle/>
          <a:p>
            <a:r>
              <a:rPr lang="en-US" dirty="0" smtClean="0"/>
              <a:t>The Revolutionaries in Europe</a:t>
            </a:r>
            <a:endParaRPr lang="en-US" dirty="0"/>
          </a:p>
        </p:txBody>
      </p:sp>
    </p:spTree>
  </p:cSld>
  <p:clrMapOvr>
    <a:masterClrMapping/>
  </p:clrMapOvr>
  <p:transition>
    <p:wheel spokes="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The July Revolution of 1830 in France- Overthrown of the Bourbon Kings restored to power after 1815 &amp; installation of a constitutional Monarchy – Head Louis Philippe</a:t>
            </a:r>
          </a:p>
          <a:p>
            <a:r>
              <a:rPr lang="en-US" dirty="0" smtClean="0"/>
              <a:t>Uprising in Brussels- Belgium breaking away from the United Kingdom of Netherlands</a:t>
            </a:r>
          </a:p>
          <a:p>
            <a:r>
              <a:rPr lang="en-US" dirty="0" smtClean="0"/>
              <a:t>Greek War of Independence-Began in1821 Greece – A part of Ottoman Empire since 15</a:t>
            </a:r>
            <a:r>
              <a:rPr lang="en-US" baseline="30000" dirty="0" smtClean="0"/>
              <a:t>th</a:t>
            </a:r>
            <a:r>
              <a:rPr lang="en-US" dirty="0" smtClean="0"/>
              <a:t> century, Impact of revolutionary nationalism in Europe,  Treaty of Constantinople -1822 recognized Greece as an independent nation.</a:t>
            </a:r>
            <a:endParaRPr lang="en-US" dirty="0"/>
          </a:p>
        </p:txBody>
      </p:sp>
      <p:sp>
        <p:nvSpPr>
          <p:cNvPr id="2" name="Title 1"/>
          <p:cNvSpPr>
            <a:spLocks noGrp="1"/>
          </p:cNvSpPr>
          <p:nvPr>
            <p:ph type="title"/>
          </p:nvPr>
        </p:nvSpPr>
        <p:spPr/>
        <p:txBody>
          <a:bodyPr>
            <a:normAutofit fontScale="90000"/>
          </a:bodyPr>
          <a:lstStyle/>
          <a:p>
            <a:r>
              <a:rPr lang="en-US" dirty="0" smtClean="0"/>
              <a:t>The Age of </a:t>
            </a:r>
            <a:r>
              <a:rPr lang="en-US" dirty="0" smtClean="0"/>
              <a:t>Revolutions: 1830-1834</a:t>
            </a:r>
            <a:endParaRPr lang="en-US" dirty="0"/>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NATIONALISM</a:t>
            </a:r>
          </a:p>
          <a:p>
            <a:endParaRPr lang="en-US" dirty="0" smtClean="0"/>
          </a:p>
          <a:p>
            <a:r>
              <a:rPr lang="en-US" dirty="0" smtClean="0"/>
              <a:t>NATION –STATE</a:t>
            </a:r>
          </a:p>
          <a:p>
            <a:pPr>
              <a:buNone/>
            </a:pPr>
            <a:endParaRPr lang="en-US" dirty="0" smtClean="0"/>
          </a:p>
          <a:p>
            <a:r>
              <a:rPr lang="en-US" dirty="0" smtClean="0"/>
              <a:t>FRENCH REVOLUTION</a:t>
            </a:r>
          </a:p>
          <a:p>
            <a:endParaRPr lang="en-US" dirty="0" smtClean="0"/>
          </a:p>
          <a:p>
            <a:endParaRPr lang="en-US" dirty="0"/>
          </a:p>
        </p:txBody>
      </p:sp>
      <p:sp>
        <p:nvSpPr>
          <p:cNvPr id="2" name="Title 1"/>
          <p:cNvSpPr>
            <a:spLocks noGrp="1"/>
          </p:cNvSpPr>
          <p:nvPr>
            <p:ph type="title"/>
          </p:nvPr>
        </p:nvSpPr>
        <p:spPr/>
        <p:txBody>
          <a:bodyPr>
            <a:normAutofit fontScale="90000"/>
          </a:bodyPr>
          <a:lstStyle/>
          <a:p>
            <a:r>
              <a:rPr lang="en-US" dirty="0" smtClean="0"/>
              <a:t>HOW WELL WE KNOW THESE TERMS</a:t>
            </a:r>
            <a:endParaRPr lang="en-US" dirty="0"/>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Role of Romanticism as a cultural movement</a:t>
            </a:r>
          </a:p>
          <a:p>
            <a:endParaRPr lang="en-US" dirty="0" smtClean="0"/>
          </a:p>
          <a:p>
            <a:r>
              <a:rPr lang="en-US" dirty="0" smtClean="0"/>
              <a:t> Role of Culture in creating  the idea of the Nation  i.e. art, poetry, stories and music</a:t>
            </a:r>
          </a:p>
          <a:p>
            <a:endParaRPr lang="en-US" dirty="0" smtClean="0"/>
          </a:p>
          <a:p>
            <a:r>
              <a:rPr lang="en-US" dirty="0" smtClean="0"/>
              <a:t>Role of Common People, folk song, folk poetry &amp; folk dance  as a part of German Culture for example</a:t>
            </a:r>
          </a:p>
          <a:p>
            <a:endParaRPr lang="en-US" dirty="0" smtClean="0"/>
          </a:p>
          <a:p>
            <a:r>
              <a:rPr lang="en-US" dirty="0" smtClean="0"/>
              <a:t>Role of vernacular language  as in case of Poland </a:t>
            </a:r>
            <a:endParaRPr lang="en-US" dirty="0"/>
          </a:p>
        </p:txBody>
      </p:sp>
      <p:sp>
        <p:nvSpPr>
          <p:cNvPr id="2" name="Title 1"/>
          <p:cNvSpPr>
            <a:spLocks noGrp="1"/>
          </p:cNvSpPr>
          <p:nvPr>
            <p:ph type="title"/>
          </p:nvPr>
        </p:nvSpPr>
        <p:spPr/>
        <p:txBody>
          <a:bodyPr>
            <a:normAutofit fontScale="90000"/>
          </a:bodyPr>
          <a:lstStyle/>
          <a:p>
            <a:r>
              <a:rPr lang="en-US" dirty="0" smtClean="0"/>
              <a:t>Romantic Imagination &amp; National Feeling</a:t>
            </a:r>
            <a:endParaRPr lang="en-US" dirty="0"/>
          </a:p>
        </p:txBody>
      </p:sp>
    </p:spTree>
  </p:cSld>
  <p:clrMapOvr>
    <a:masterClrMapping/>
  </p:clrMapOvr>
  <p:transition>
    <p:pull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Economic Hardship in Europe in 1830s – Causes &amp; Consequences</a:t>
            </a:r>
          </a:p>
          <a:p>
            <a:endParaRPr lang="en-US" dirty="0" smtClean="0"/>
          </a:p>
          <a:p>
            <a:r>
              <a:rPr lang="en-US" dirty="0" smtClean="0"/>
              <a:t>Silesian weavers’ Uprising -1845</a:t>
            </a:r>
          </a:p>
          <a:p>
            <a:endParaRPr lang="en-US" dirty="0" smtClean="0"/>
          </a:p>
          <a:p>
            <a:r>
              <a:rPr lang="en-US" dirty="0" smtClean="0"/>
              <a:t>Revolution of Liberals in France -1848 –Louis Philippe fled and France became a Republic</a:t>
            </a:r>
          </a:p>
          <a:p>
            <a:r>
              <a:rPr lang="en-US" dirty="0" smtClean="0"/>
              <a:t> </a:t>
            </a:r>
          </a:p>
          <a:p>
            <a:r>
              <a:rPr lang="en-US" dirty="0" smtClean="0"/>
              <a:t>The Revolution of Liberals in German regions- 1848. The Frankfurt Parliament &amp; causes of its failure. </a:t>
            </a:r>
          </a:p>
          <a:p>
            <a:endParaRPr lang="en-US" dirty="0"/>
          </a:p>
        </p:txBody>
      </p:sp>
      <p:sp>
        <p:nvSpPr>
          <p:cNvPr id="2" name="Title 1"/>
          <p:cNvSpPr>
            <a:spLocks noGrp="1"/>
          </p:cNvSpPr>
          <p:nvPr>
            <p:ph type="title"/>
          </p:nvPr>
        </p:nvSpPr>
        <p:spPr/>
        <p:txBody>
          <a:bodyPr>
            <a:normAutofit fontScale="90000"/>
          </a:bodyPr>
          <a:lstStyle/>
          <a:p>
            <a:r>
              <a:rPr lang="en-US" dirty="0" smtClean="0"/>
              <a:t>Hunger, Hardship &amp; Popular Revolt</a:t>
            </a:r>
            <a:endParaRPr lang="en-US" dirty="0"/>
          </a:p>
        </p:txBody>
      </p:sp>
    </p:spTree>
  </p:cSld>
  <p:clrMapOvr>
    <a:masterClrMapping/>
  </p:clrMapOvr>
  <p:transition>
    <p:newsfla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Who was Giuseppe Mazzini?</a:t>
            </a:r>
          </a:p>
          <a:p>
            <a:r>
              <a:rPr lang="en-US" dirty="0" smtClean="0"/>
              <a:t>Who described Mazzini as ‘the most dangerous enemy of Europe’s social order’ &amp; Why?</a:t>
            </a:r>
          </a:p>
          <a:p>
            <a:r>
              <a:rPr lang="en-US" dirty="0" smtClean="0"/>
              <a:t>Briefly describe the event that mobilized nationalist feelings among the educated elite across Europe</a:t>
            </a:r>
          </a:p>
          <a:p>
            <a:r>
              <a:rPr lang="en-US" dirty="0" smtClean="0"/>
              <a:t>“The 1830s were years of great economic hardship in Europe “ Justify.</a:t>
            </a:r>
          </a:p>
          <a:p>
            <a:r>
              <a:rPr lang="en-US" dirty="0" smtClean="0"/>
              <a:t>Give a brief description on Frankfurt Parliament .</a:t>
            </a:r>
            <a:endParaRPr lang="en-US" dirty="0"/>
          </a:p>
        </p:txBody>
      </p:sp>
      <p:sp>
        <p:nvSpPr>
          <p:cNvPr id="2" name="Title 1"/>
          <p:cNvSpPr>
            <a:spLocks noGrp="1"/>
          </p:cNvSpPr>
          <p:nvPr>
            <p:ph type="title"/>
          </p:nvPr>
        </p:nvSpPr>
        <p:spPr/>
        <p:txBody>
          <a:bodyPr/>
          <a:lstStyle/>
          <a:p>
            <a:r>
              <a:rPr lang="en-US" dirty="0" smtClean="0"/>
              <a:t>HOME WORK – Day 4</a:t>
            </a:r>
            <a:endParaRPr lang="en-US" dirty="0"/>
          </a:p>
        </p:txBody>
      </p:sp>
    </p:spTree>
  </p:cSld>
  <p:clrMapOvr>
    <a:masterClrMapping/>
  </p:clrMapOvr>
  <p:transition>
    <p:push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Liberal Initiative to unify Germany in 1848-Failed</a:t>
            </a:r>
          </a:p>
          <a:p>
            <a:r>
              <a:rPr lang="en-US" dirty="0" smtClean="0"/>
              <a:t>Role of Prussia &amp; Its CM Otto van Bismarck</a:t>
            </a:r>
          </a:p>
          <a:p>
            <a:r>
              <a:rPr lang="en-US" dirty="0" smtClean="0"/>
              <a:t>Three Wars over 7 years against Austria, Denmark &amp; France</a:t>
            </a:r>
          </a:p>
          <a:p>
            <a:r>
              <a:rPr lang="en-US" dirty="0" smtClean="0"/>
              <a:t>Victory of Prussia &amp; completion of unification in 1871 and proclamation of Kaiser William I of Prussia as emperor of United Germany</a:t>
            </a:r>
            <a:endParaRPr lang="en-US" dirty="0"/>
          </a:p>
        </p:txBody>
      </p:sp>
      <p:sp>
        <p:nvSpPr>
          <p:cNvPr id="2" name="Title 1"/>
          <p:cNvSpPr>
            <a:spLocks noGrp="1"/>
          </p:cNvSpPr>
          <p:nvPr>
            <p:ph type="title"/>
          </p:nvPr>
        </p:nvSpPr>
        <p:spPr/>
        <p:txBody>
          <a:bodyPr>
            <a:normAutofit fontScale="90000"/>
          </a:bodyPr>
          <a:lstStyle/>
          <a:p>
            <a:r>
              <a:rPr lang="en-US" dirty="0" smtClean="0"/>
              <a:t>The Unification of Germany(1871)</a:t>
            </a:r>
            <a:endParaRPr lang="en-US" dirty="0"/>
          </a:p>
        </p:txBody>
      </p:sp>
    </p:spTree>
  </p:cSld>
  <p:clrMapOvr>
    <a:masterClrMapping/>
  </p:clrMapOvr>
  <p:transition>
    <p:plus/>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Condition of Italy before Unification-Political fragmentation &amp; scattered over several dynastic states</a:t>
            </a:r>
          </a:p>
          <a:p>
            <a:r>
              <a:rPr lang="en-US" dirty="0" smtClean="0"/>
              <a:t>Role of Giuseppe Mazzini &amp; his Secret Societies</a:t>
            </a:r>
          </a:p>
          <a:p>
            <a:r>
              <a:rPr lang="en-US" dirty="0" smtClean="0"/>
              <a:t>Leadership of Sardinia-Piedmont-King Victor Emmanuel II &amp; his CM Count Cavour</a:t>
            </a:r>
          </a:p>
          <a:p>
            <a:r>
              <a:rPr lang="en-US" dirty="0" smtClean="0"/>
              <a:t>Policy of Tactful Diplomacy of Count Cavour</a:t>
            </a:r>
          </a:p>
          <a:p>
            <a:r>
              <a:rPr lang="en-US" dirty="0" smtClean="0"/>
              <a:t>Role of Giuseppe Garibaldi</a:t>
            </a:r>
            <a:endParaRPr lang="en-US" dirty="0"/>
          </a:p>
        </p:txBody>
      </p:sp>
      <p:sp>
        <p:nvSpPr>
          <p:cNvPr id="2" name="Title 1"/>
          <p:cNvSpPr>
            <a:spLocks noGrp="1"/>
          </p:cNvSpPr>
          <p:nvPr>
            <p:ph type="title"/>
          </p:nvPr>
        </p:nvSpPr>
        <p:spPr/>
        <p:txBody>
          <a:bodyPr/>
          <a:lstStyle/>
          <a:p>
            <a:r>
              <a:rPr lang="en-US" dirty="0" smtClean="0"/>
              <a:t>The Unification of Italy (1861)</a:t>
            </a:r>
            <a:endParaRPr lang="en-US" dirty="0"/>
          </a:p>
        </p:txBody>
      </p:sp>
    </p:spTree>
  </p:cSld>
  <p:clrMapOvr>
    <a:masterClrMapping/>
  </p:clrMapOvr>
  <p:transition>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smtClean="0"/>
              <a:t>Briefly trace the process of German Unification.</a:t>
            </a:r>
          </a:p>
          <a:p>
            <a:endParaRPr lang="en-US" dirty="0" smtClean="0"/>
          </a:p>
          <a:p>
            <a:r>
              <a:rPr lang="en-US" dirty="0" smtClean="0"/>
              <a:t>Who was Ottoman Bismarck? What kind of policy followed by him for the Unification of Germany?</a:t>
            </a:r>
          </a:p>
          <a:p>
            <a:pPr>
              <a:buNone/>
            </a:pPr>
            <a:endParaRPr lang="en-US" dirty="0" smtClean="0"/>
          </a:p>
          <a:p>
            <a:r>
              <a:rPr lang="en-US" dirty="0" smtClean="0"/>
              <a:t>Briefly trace the process of Unification of Italy.</a:t>
            </a:r>
          </a:p>
          <a:p>
            <a:endParaRPr lang="en-US" dirty="0" smtClean="0"/>
          </a:p>
          <a:p>
            <a:r>
              <a:rPr lang="en-US" dirty="0" smtClean="0"/>
              <a:t>Write the role of Count Cavour in the process of Unification of Italy</a:t>
            </a:r>
            <a:endParaRPr lang="en-US" dirty="0"/>
          </a:p>
        </p:txBody>
      </p:sp>
      <p:sp>
        <p:nvSpPr>
          <p:cNvPr id="2" name="Title 1"/>
          <p:cNvSpPr>
            <a:spLocks noGrp="1"/>
          </p:cNvSpPr>
          <p:nvPr>
            <p:ph type="title"/>
          </p:nvPr>
        </p:nvSpPr>
        <p:spPr/>
        <p:txBody>
          <a:bodyPr/>
          <a:lstStyle/>
          <a:p>
            <a:r>
              <a:rPr lang="en-US" dirty="0" smtClean="0"/>
              <a:t>HOME WORK – Day 5</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Allegory-Personification of an abstract concept/Idea e.g. Liberty, Justice, Nation etc. </a:t>
            </a:r>
          </a:p>
          <a:p>
            <a:endParaRPr lang="en-US" dirty="0" smtClean="0"/>
          </a:p>
          <a:p>
            <a:r>
              <a:rPr lang="en-US" dirty="0" smtClean="0"/>
              <a:t>Allegory of Germany – Germania Characteristics – Crown of Oak leaves, Broken chain, Sword, Olive Branch around the sword, Breast plate with eagle, Black, Red &amp; Golden Tri color Flag</a:t>
            </a:r>
          </a:p>
          <a:p>
            <a:endParaRPr lang="en-US" dirty="0" smtClean="0"/>
          </a:p>
          <a:p>
            <a:r>
              <a:rPr lang="en-US" dirty="0" smtClean="0"/>
              <a:t> Allegory of France – Marianne- Characteristics-The Red Cap, the Tri color &amp; the cockade</a:t>
            </a:r>
          </a:p>
          <a:p>
            <a:endParaRPr lang="en-US" dirty="0" smtClean="0"/>
          </a:p>
          <a:p>
            <a:r>
              <a:rPr lang="en-US" dirty="0" smtClean="0"/>
              <a:t>Allegory of Britain- Britannia</a:t>
            </a:r>
            <a:endParaRPr lang="en-US" dirty="0"/>
          </a:p>
        </p:txBody>
      </p:sp>
      <p:sp>
        <p:nvSpPr>
          <p:cNvPr id="2" name="Title 1"/>
          <p:cNvSpPr>
            <a:spLocks noGrp="1"/>
          </p:cNvSpPr>
          <p:nvPr>
            <p:ph type="title"/>
          </p:nvPr>
        </p:nvSpPr>
        <p:spPr/>
        <p:txBody>
          <a:bodyPr>
            <a:normAutofit fontScale="90000"/>
          </a:bodyPr>
          <a:lstStyle/>
          <a:p>
            <a:r>
              <a:rPr lang="en-US" dirty="0" smtClean="0"/>
              <a:t>Visualizing the Nation (Allegory) </a:t>
            </a:r>
            <a:endParaRPr lang="en-US" dirty="0"/>
          </a:p>
        </p:txBody>
      </p:sp>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 How was the history of nationalism in Britain unlike the rest of Europe ?</a:t>
            </a:r>
          </a:p>
          <a:p>
            <a:endParaRPr lang="en-US" dirty="0" smtClean="0"/>
          </a:p>
          <a:p>
            <a:r>
              <a:rPr lang="en-US" dirty="0" smtClean="0"/>
              <a:t>Define Allegory?</a:t>
            </a:r>
          </a:p>
          <a:p>
            <a:endParaRPr lang="en-US" dirty="0" smtClean="0"/>
          </a:p>
          <a:p>
            <a:r>
              <a:rPr lang="en-US" dirty="0" smtClean="0"/>
              <a:t>Who were  Germania &amp; Marianne? </a:t>
            </a:r>
          </a:p>
          <a:p>
            <a:endParaRPr lang="en-US" dirty="0"/>
          </a:p>
        </p:txBody>
      </p:sp>
      <p:sp>
        <p:nvSpPr>
          <p:cNvPr id="2" name="Title 1"/>
          <p:cNvSpPr>
            <a:spLocks noGrp="1"/>
          </p:cNvSpPr>
          <p:nvPr>
            <p:ph type="title"/>
          </p:nvPr>
        </p:nvSpPr>
        <p:spPr/>
        <p:txBody>
          <a:bodyPr/>
          <a:lstStyle/>
          <a:p>
            <a:r>
              <a:rPr lang="en-US" dirty="0" smtClean="0"/>
              <a:t>HOME WORK – Day 6</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Nationalism  in its extreme form led to Imperialism ( The practice of extending power, control &amp; rule by a stronger country over a weaker one.</a:t>
            </a:r>
          </a:p>
          <a:p>
            <a:endParaRPr lang="en-US" dirty="0" smtClean="0"/>
          </a:p>
          <a:p>
            <a:r>
              <a:rPr lang="en-US" dirty="0" smtClean="0"/>
              <a:t>Nationalist tension in Balkans – Causes</a:t>
            </a:r>
          </a:p>
          <a:p>
            <a:endParaRPr lang="en-US" dirty="0" smtClean="0"/>
          </a:p>
          <a:p>
            <a:r>
              <a:rPr lang="en-US" dirty="0" smtClean="0"/>
              <a:t> Spread of Romantic Nationalism &amp; disintegration of Ottoman Empire</a:t>
            </a:r>
          </a:p>
          <a:p>
            <a:endParaRPr lang="en-US" dirty="0" smtClean="0"/>
          </a:p>
          <a:p>
            <a:r>
              <a:rPr lang="en-US" dirty="0" smtClean="0"/>
              <a:t>Rivalry of Balkan States &amp; European Powers as well led the world to World War I</a:t>
            </a:r>
            <a:endParaRPr lang="en-US" dirty="0"/>
          </a:p>
        </p:txBody>
      </p:sp>
      <p:sp>
        <p:nvSpPr>
          <p:cNvPr id="2" name="Title 1"/>
          <p:cNvSpPr>
            <a:spLocks noGrp="1"/>
          </p:cNvSpPr>
          <p:nvPr>
            <p:ph type="title"/>
          </p:nvPr>
        </p:nvSpPr>
        <p:spPr/>
        <p:txBody>
          <a:bodyPr/>
          <a:lstStyle/>
          <a:p>
            <a:r>
              <a:rPr lang="en-US" dirty="0" smtClean="0"/>
              <a:t>Nationalism &amp; Imperialism</a:t>
            </a:r>
            <a:endParaRPr lang="en-US" dirty="0"/>
          </a:p>
        </p:txBody>
      </p:sp>
    </p:spTree>
  </p:cSld>
  <p:clrMapOvr>
    <a:masterClrMapping/>
  </p:clrMapOvr>
  <p:transition>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Name the territories that comprise of Balkans.</a:t>
            </a:r>
          </a:p>
          <a:p>
            <a:endParaRPr lang="en-US" dirty="0" smtClean="0"/>
          </a:p>
          <a:p>
            <a:r>
              <a:rPr lang="en-US" dirty="0" smtClean="0"/>
              <a:t>What do you mean by Imperialism? How did Nationalism led to imperialism?</a:t>
            </a:r>
          </a:p>
          <a:p>
            <a:endParaRPr lang="en-US" dirty="0" smtClean="0"/>
          </a:p>
          <a:p>
            <a:r>
              <a:rPr lang="en-US" dirty="0" smtClean="0"/>
              <a:t>Why did nationalist tensions emerge in the Balkans?</a:t>
            </a:r>
          </a:p>
          <a:p>
            <a:pPr algn="ctr">
              <a:buNone/>
            </a:pPr>
            <a:r>
              <a:rPr lang="en-US" dirty="0" smtClean="0"/>
              <a:t> </a:t>
            </a:r>
            <a:r>
              <a:rPr lang="en-US" dirty="0" smtClean="0"/>
              <a:t>……..</a:t>
            </a:r>
            <a:endParaRPr lang="en-US" dirty="0" smtClean="0"/>
          </a:p>
          <a:p>
            <a:pPr>
              <a:buNone/>
            </a:pPr>
            <a:r>
              <a:rPr lang="en-US" dirty="0" smtClean="0"/>
              <a:t> </a:t>
            </a:r>
          </a:p>
          <a:p>
            <a:endParaRPr lang="en-US" dirty="0"/>
          </a:p>
        </p:txBody>
      </p:sp>
      <p:sp>
        <p:nvSpPr>
          <p:cNvPr id="2" name="Title 1"/>
          <p:cNvSpPr>
            <a:spLocks noGrp="1"/>
          </p:cNvSpPr>
          <p:nvPr>
            <p:ph type="title"/>
          </p:nvPr>
        </p:nvSpPr>
        <p:spPr/>
        <p:txBody>
          <a:bodyPr/>
          <a:lstStyle/>
          <a:p>
            <a:r>
              <a:rPr lang="en-US" dirty="0" smtClean="0"/>
              <a:t>HOME WORK – Day 7</a:t>
            </a:r>
            <a:endParaRPr lang="en-US" dirty="0"/>
          </a:p>
        </p:txBody>
      </p:sp>
    </p:spTree>
  </p:cSld>
  <p:clrMapOvr>
    <a:masterClrMapping/>
  </p:clrMapOvr>
  <p:transition>
    <p:pull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0200327_104326.jpg"/>
          <p:cNvPicPr>
            <a:picLocks noGrp="1" noChangeAspect="1"/>
          </p:cNvPicPr>
          <p:nvPr>
            <p:ph idx="1"/>
          </p:nvPr>
        </p:nvPicPr>
        <p:blipFill>
          <a:blip r:embed="rId2" cstate="print">
            <a:lum/>
          </a:blip>
          <a:stretch>
            <a:fillRect/>
          </a:stretch>
        </p:blipFill>
        <p:spPr>
          <a:xfrm>
            <a:off x="985953" y="1481138"/>
            <a:ext cx="7172093" cy="4525962"/>
          </a:xfrm>
        </p:spPr>
      </p:pic>
      <p:sp>
        <p:nvSpPr>
          <p:cNvPr id="2" name="Title 1"/>
          <p:cNvSpPr>
            <a:spLocks noGrp="1"/>
          </p:cNvSpPr>
          <p:nvPr>
            <p:ph type="title"/>
          </p:nvPr>
        </p:nvSpPr>
        <p:spPr/>
        <p:txBody>
          <a:bodyPr/>
          <a:lstStyle/>
          <a:p>
            <a:r>
              <a:rPr lang="en-US" dirty="0" smtClean="0"/>
              <a:t>BRAIN STORMING </a:t>
            </a:r>
            <a:endParaRPr lang="en-US" dirty="0"/>
          </a:p>
        </p:txBody>
      </p:sp>
    </p:spTree>
  </p:cSld>
  <p:clrMapOvr>
    <a:masterClrMapping/>
  </p:clrMapOvr>
  <p:transition>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Name the title of the Print.</a:t>
            </a:r>
          </a:p>
          <a:p>
            <a:endParaRPr lang="en-US" dirty="0" smtClean="0"/>
          </a:p>
          <a:p>
            <a:r>
              <a:rPr lang="en-US" dirty="0" smtClean="0"/>
              <a:t>Name the Artist &amp; his Nationality.</a:t>
            </a:r>
          </a:p>
          <a:p>
            <a:endParaRPr lang="en-US" dirty="0" smtClean="0"/>
          </a:p>
          <a:p>
            <a:r>
              <a:rPr lang="en-US" dirty="0" smtClean="0"/>
              <a:t>What was the vision of the Artist?</a:t>
            </a:r>
          </a:p>
          <a:p>
            <a:endParaRPr lang="en-US" dirty="0" smtClean="0"/>
          </a:p>
          <a:p>
            <a:r>
              <a:rPr lang="en-US" dirty="0" smtClean="0"/>
              <a:t>In what way this print depicts a utopian vision? </a:t>
            </a:r>
            <a:endParaRPr lang="en-US" dirty="0"/>
          </a:p>
        </p:txBody>
      </p:sp>
      <p:sp>
        <p:nvSpPr>
          <p:cNvPr id="2" name="Title 1"/>
          <p:cNvSpPr>
            <a:spLocks noGrp="1"/>
          </p:cNvSpPr>
          <p:nvPr>
            <p:ph type="title"/>
          </p:nvPr>
        </p:nvSpPr>
        <p:spPr/>
        <p:txBody>
          <a:bodyPr/>
          <a:lstStyle/>
          <a:p>
            <a:r>
              <a:rPr lang="en-US" dirty="0" smtClean="0"/>
              <a:t>Picture Analysis</a:t>
            </a:r>
            <a:endParaRPr lang="en-US" dirty="0"/>
          </a:p>
        </p:txBody>
      </p:sp>
    </p:spTree>
  </p:cSld>
  <p:clrMapOvr>
    <a:masterClrMapping/>
  </p:clrMapOvr>
  <p:transition>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bc\Desktop\20200327_103729.jpg"/>
          <p:cNvPicPr>
            <a:picLocks noGrp="1" noChangeAspect="1" noChangeArrowheads="1"/>
          </p:cNvPicPr>
          <p:nvPr>
            <p:ph idx="1"/>
          </p:nvPr>
        </p:nvPicPr>
        <p:blipFill>
          <a:blip r:embed="rId2" cstate="print"/>
          <a:stretch>
            <a:fillRect/>
          </a:stretch>
        </p:blipFill>
        <p:spPr bwMode="auto">
          <a:xfrm>
            <a:off x="837507" y="1643077"/>
            <a:ext cx="7468985" cy="4202084"/>
          </a:xfrm>
          <a:prstGeom prst="rect">
            <a:avLst/>
          </a:prstGeom>
          <a:noFill/>
        </p:spPr>
      </p:pic>
      <p:sp>
        <p:nvSpPr>
          <p:cNvPr id="2" name="Title 1"/>
          <p:cNvSpPr>
            <a:spLocks noGrp="1"/>
          </p:cNvSpPr>
          <p:nvPr>
            <p:ph type="title"/>
          </p:nvPr>
        </p:nvSpPr>
        <p:spPr/>
        <p:txBody>
          <a:bodyPr>
            <a:normAutofit fontScale="90000"/>
          </a:bodyPr>
          <a:lstStyle/>
          <a:p>
            <a:r>
              <a:rPr lang="en-US" dirty="0" smtClean="0"/>
              <a:t>WHAT ARE WE GOING TO STUDY IN THIS CHAPTER -C0NCEPT MAP</a:t>
            </a:r>
            <a:endParaRPr lang="en-US" dirty="0"/>
          </a:p>
        </p:txBody>
      </p:sp>
    </p:spTree>
  </p:cSld>
  <p:clrMapOvr>
    <a:masterClrMapping/>
  </p:clrMapOvr>
  <p:transition>
    <p:check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bc\Desktop\20200327_103804.jpg"/>
          <p:cNvPicPr>
            <a:picLocks noGrp="1" noChangeAspect="1" noChangeArrowheads="1"/>
          </p:cNvPicPr>
          <p:nvPr>
            <p:ph idx="1"/>
          </p:nvPr>
        </p:nvPicPr>
        <p:blipFill>
          <a:blip r:embed="rId2" cstate="print"/>
          <a:stretch>
            <a:fillRect/>
          </a:stretch>
        </p:blipFill>
        <p:spPr bwMode="auto">
          <a:xfrm>
            <a:off x="837507" y="1643077"/>
            <a:ext cx="7468985" cy="4202084"/>
          </a:xfrm>
          <a:prstGeom prst="rect">
            <a:avLst/>
          </a:prstGeom>
          <a:noFill/>
        </p:spPr>
      </p:pic>
      <p:sp>
        <p:nvSpPr>
          <p:cNvPr id="2" name="Title 1"/>
          <p:cNvSpPr>
            <a:spLocks noGrp="1"/>
          </p:cNvSpPr>
          <p:nvPr>
            <p:ph type="title"/>
          </p:nvPr>
        </p:nvSpPr>
        <p:spPr/>
        <p:txBody>
          <a:bodyPr/>
          <a:lstStyle/>
          <a:p>
            <a:r>
              <a:rPr lang="en-US" dirty="0" smtClean="0"/>
              <a:t>CONCEPT MAP - 2</a:t>
            </a:r>
            <a:endParaRPr lang="en-US" dirty="0"/>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bc\Desktop\20200327_103819.jpg"/>
          <p:cNvPicPr>
            <a:picLocks noGrp="1" noChangeAspect="1" noChangeArrowheads="1"/>
          </p:cNvPicPr>
          <p:nvPr>
            <p:ph idx="1"/>
          </p:nvPr>
        </p:nvPicPr>
        <p:blipFill>
          <a:blip r:embed="rId2" cstate="print"/>
          <a:stretch>
            <a:fillRect/>
          </a:stretch>
        </p:blipFill>
        <p:spPr bwMode="auto">
          <a:xfrm>
            <a:off x="837507" y="1643077"/>
            <a:ext cx="7468985" cy="4202084"/>
          </a:xfrm>
          <a:prstGeom prst="rect">
            <a:avLst/>
          </a:prstGeom>
          <a:noFill/>
        </p:spPr>
      </p:pic>
      <p:sp>
        <p:nvSpPr>
          <p:cNvPr id="2" name="Title 1"/>
          <p:cNvSpPr>
            <a:spLocks noGrp="1"/>
          </p:cNvSpPr>
          <p:nvPr>
            <p:ph type="title"/>
          </p:nvPr>
        </p:nvSpPr>
        <p:spPr/>
        <p:txBody>
          <a:bodyPr/>
          <a:lstStyle/>
          <a:p>
            <a:r>
              <a:rPr lang="en-US" dirty="0" smtClean="0"/>
              <a:t>CONCEPT MAP - 3</a:t>
            </a:r>
            <a:endParaRPr lang="en-US" dirty="0"/>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Nationalism  - Patriotism (Love for one’s own    Nation) , a sense of belongingness towards one’s own country</a:t>
            </a:r>
          </a:p>
          <a:p>
            <a:endParaRPr lang="en-US" dirty="0" smtClean="0"/>
          </a:p>
          <a:p>
            <a:r>
              <a:rPr lang="en-US" dirty="0" smtClean="0"/>
              <a:t>Nation –State – A modern-state(Country), having a centralized power exercised sovereign control over a clearly defined territory. Majority of it’s citizens and rulers have common identity &amp; shared history or decent.</a:t>
            </a:r>
            <a:endParaRPr lang="en-US" dirty="0"/>
          </a:p>
        </p:txBody>
      </p:sp>
      <p:sp>
        <p:nvSpPr>
          <p:cNvPr id="2" name="Title 1"/>
          <p:cNvSpPr>
            <a:spLocks noGrp="1"/>
          </p:cNvSpPr>
          <p:nvPr>
            <p:ph type="title"/>
          </p:nvPr>
        </p:nvSpPr>
        <p:spPr/>
        <p:txBody>
          <a:bodyPr>
            <a:normAutofit fontScale="90000"/>
          </a:bodyPr>
          <a:lstStyle/>
          <a:p>
            <a:r>
              <a:rPr lang="en-US" dirty="0" smtClean="0"/>
              <a:t>EXPLANATION OF IMPORTANT TERMS</a:t>
            </a:r>
            <a:endParaRPr lang="en-US" dirty="0"/>
          </a:p>
        </p:txBody>
      </p:sp>
    </p:spTree>
  </p:cSld>
  <p:clrMapOvr>
    <a:masterClrMapping/>
  </p:clrMapOvr>
  <p:transition>
    <p:pull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Explain the following :</a:t>
            </a:r>
          </a:p>
          <a:p>
            <a:r>
              <a:rPr lang="en-US" dirty="0" smtClean="0"/>
              <a:t>Absolutist.</a:t>
            </a:r>
          </a:p>
          <a:p>
            <a:r>
              <a:rPr lang="en-US" dirty="0" smtClean="0"/>
              <a:t>Utopian Vision</a:t>
            </a:r>
          </a:p>
          <a:p>
            <a:r>
              <a:rPr lang="en-US" dirty="0" smtClean="0"/>
              <a:t>Plebiscite &amp; </a:t>
            </a:r>
          </a:p>
          <a:p>
            <a:r>
              <a:rPr lang="en-US" dirty="0" smtClean="0"/>
              <a:t>Characteristics of a Nation-State </a:t>
            </a:r>
          </a:p>
          <a:p>
            <a:endParaRPr lang="en-US" dirty="0"/>
          </a:p>
        </p:txBody>
      </p:sp>
      <p:sp>
        <p:nvSpPr>
          <p:cNvPr id="2" name="Title 1"/>
          <p:cNvSpPr>
            <a:spLocks noGrp="1"/>
          </p:cNvSpPr>
          <p:nvPr>
            <p:ph type="title"/>
          </p:nvPr>
        </p:nvSpPr>
        <p:spPr/>
        <p:txBody>
          <a:bodyPr/>
          <a:lstStyle/>
          <a:p>
            <a:r>
              <a:rPr lang="en-US" dirty="0" smtClean="0"/>
              <a:t>HOME WORK – DAY 1 </a:t>
            </a:r>
            <a:endParaRPr lang="en-US" dirty="0"/>
          </a:p>
        </p:txBody>
      </p:sp>
    </p:spTree>
  </p:cSld>
  <p:clrMapOvr>
    <a:masterClrMapping/>
  </p:clrMapOvr>
  <p:transition>
    <p:circl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392</TotalTime>
  <Words>1332</Words>
  <Application>Microsoft Office PowerPoint</Application>
  <PresentationFormat>On-screen Show (4:3)</PresentationFormat>
  <Paragraphs>155</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Concourse</vt:lpstr>
      <vt:lpstr>      X- HISTORY. CHAPTER -1 THE RISE OF NATONALISM IN EUROPE  </vt:lpstr>
      <vt:lpstr>HOW WELL WE KNOW THESE TERMS</vt:lpstr>
      <vt:lpstr>BRAIN STORMING </vt:lpstr>
      <vt:lpstr>Picture Analysis</vt:lpstr>
      <vt:lpstr>WHAT ARE WE GOING TO STUDY IN THIS CHAPTER -C0NCEPT MAP</vt:lpstr>
      <vt:lpstr>CONCEPT MAP - 2</vt:lpstr>
      <vt:lpstr>CONCEPT MAP - 3</vt:lpstr>
      <vt:lpstr>EXPLANATION OF IMPORTANT TERMS</vt:lpstr>
      <vt:lpstr>HOME WORK – DAY 1 </vt:lpstr>
      <vt:lpstr>The French Revolution &amp; the Idea of the Nation</vt:lpstr>
      <vt:lpstr>The Napoleonic  Code (1804)</vt:lpstr>
      <vt:lpstr>CONDITIONOF EUROPE IN MID-18th CENTURY</vt:lpstr>
      <vt:lpstr>HOME WORK – DAY 2</vt:lpstr>
      <vt:lpstr>LIBERAL NATIONALISM</vt:lpstr>
      <vt:lpstr>A New Conservatism after 1815</vt:lpstr>
      <vt:lpstr>What is the caricaturist trying to depict?</vt:lpstr>
      <vt:lpstr>HOME WORK – DAY 3</vt:lpstr>
      <vt:lpstr>The Revolutionaries in Europe</vt:lpstr>
      <vt:lpstr>The Age of Revolutions: 1830-1834</vt:lpstr>
      <vt:lpstr>Romantic Imagination &amp; National Feeling</vt:lpstr>
      <vt:lpstr>Hunger, Hardship &amp; Popular Revolt</vt:lpstr>
      <vt:lpstr>HOME WORK – Day 4</vt:lpstr>
      <vt:lpstr>The Unification of Germany(1871)</vt:lpstr>
      <vt:lpstr>The Unification of Italy (1861)</vt:lpstr>
      <vt:lpstr>HOME WORK – Day 5</vt:lpstr>
      <vt:lpstr>Visualizing the Nation (Allegory) </vt:lpstr>
      <vt:lpstr>HOME WORK – Day 6</vt:lpstr>
      <vt:lpstr>Nationalism &amp; Imperialism</vt:lpstr>
      <vt:lpstr>HOME WORK – Day 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 HISTORY. CHAPTER -1 THE RISE OF NATONALISM IN EUROPE </dc:title>
  <dc:creator>Ashish</dc:creator>
  <cp:lastModifiedBy>abc</cp:lastModifiedBy>
  <cp:revision>57</cp:revision>
  <dcterms:created xsi:type="dcterms:W3CDTF">2006-08-16T00:00:00Z</dcterms:created>
  <dcterms:modified xsi:type="dcterms:W3CDTF">2020-03-27T14:32:34Z</dcterms:modified>
</cp:coreProperties>
</file>