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7F09BD-254D-4DC3-AFE7-1828DC15B94A}" type="datetimeFigureOut">
              <a:rPr lang="en-US" smtClean="0"/>
              <a:pPr/>
              <a:t>4/8/2020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D70F2E-B8BD-4A71-B52D-67A57B4877E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3D70F2E-B8BD-4A71-B52D-67A57B4877E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3D70F2E-B8BD-4A71-B52D-67A57B4877E2}"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074B65-3CEA-4747-88FE-57D4F5952993}"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F0996-2CD8-466C-9859-39E246B938B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74B65-3CEA-4747-88FE-57D4F5952993}"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F0996-2CD8-466C-9859-39E246B938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74B65-3CEA-4747-88FE-57D4F5952993}"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F0996-2CD8-466C-9859-39E246B938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74B65-3CEA-4747-88FE-57D4F5952993}"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F0996-2CD8-466C-9859-39E246B938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074B65-3CEA-4747-88FE-57D4F5952993}"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F0996-2CD8-466C-9859-39E246B938B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074B65-3CEA-4747-88FE-57D4F5952993}"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DF0996-2CD8-466C-9859-39E246B938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074B65-3CEA-4747-88FE-57D4F5952993}" type="datetimeFigureOut">
              <a:rPr lang="en-US" smtClean="0"/>
              <a:pPr/>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DF0996-2CD8-466C-9859-39E246B938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074B65-3CEA-4747-88FE-57D4F5952993}" type="datetimeFigureOut">
              <a:rPr lang="en-US" smtClean="0"/>
              <a:pPr/>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DF0996-2CD8-466C-9859-39E246B938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74B65-3CEA-4747-88FE-57D4F5952993}" type="datetimeFigureOut">
              <a:rPr lang="en-US" smtClean="0"/>
              <a:pPr/>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DF0996-2CD8-466C-9859-39E246B938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074B65-3CEA-4747-88FE-57D4F5952993}"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DF0996-2CD8-466C-9859-39E246B938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074B65-3CEA-4747-88FE-57D4F5952993}"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DF0996-2CD8-466C-9859-39E246B938B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74B65-3CEA-4747-88FE-57D4F5952993}" type="datetimeFigureOut">
              <a:rPr lang="en-US" smtClean="0"/>
              <a:pPr/>
              <a:t>4/8/2020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F0996-2CD8-466C-9859-39E246B938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66800"/>
            <a:ext cx="7848600" cy="4419600"/>
          </a:xfrm>
        </p:spPr>
        <p:txBody>
          <a:bodyPr>
            <a:noAutofit/>
          </a:bodyPr>
          <a:lstStyle/>
          <a:p>
            <a:r>
              <a:rPr lang="en-US" sz="4000" b="1" dirty="0" smtClean="0">
                <a:latin typeface="Times New Roman" pitchFamily="18" charset="0"/>
                <a:cs typeface="Times New Roman" pitchFamily="18" charset="0"/>
              </a:rPr>
              <a:t>GEOGRAPHY </a:t>
            </a: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STD </a:t>
            </a:r>
            <a:r>
              <a:rPr lang="en-US" sz="4000" b="1" dirty="0" smtClean="0">
                <a:latin typeface="Times New Roman" pitchFamily="18" charset="0"/>
                <a:cs typeface="Times New Roman" pitchFamily="18" charset="0"/>
              </a:rPr>
              <a:t>– X </a:t>
            </a:r>
            <a:r>
              <a:rPr lang="en-US" sz="4000" b="1"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CHP- 1 </a:t>
            </a: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RESOURCES </a:t>
            </a:r>
            <a:r>
              <a:rPr lang="en-US" sz="4000" b="1" dirty="0" smtClean="0">
                <a:latin typeface="Times New Roman" pitchFamily="18" charset="0"/>
                <a:cs typeface="Times New Roman" pitchFamily="18" charset="0"/>
              </a:rPr>
              <a:t>&amp; DEVELOPMENT</a:t>
            </a:r>
            <a:endParaRPr 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a:bodyPr>
          <a:lstStyle/>
          <a:p>
            <a:pPr marL="0" indent="0" algn="just">
              <a:buNone/>
              <a:tabLst>
                <a:tab pos="0" algn="l"/>
              </a:tabLst>
            </a:pPr>
            <a:r>
              <a:rPr lang="en-US" sz="2400" b="1" i="1" dirty="0" smtClean="0">
                <a:solidFill>
                  <a:srgbClr val="00B050"/>
                </a:solidFill>
                <a:latin typeface="Times New Roman" pitchFamily="18" charset="0"/>
                <a:cs typeface="Times New Roman" pitchFamily="18" charset="0"/>
              </a:rPr>
              <a:t>The latest comparative use of land pattern has been given below:</a:t>
            </a:r>
          </a:p>
          <a:p>
            <a:pPr marL="0" indent="0" algn="just">
              <a:buNone/>
              <a:tabLst>
                <a:tab pos="0" algn="l"/>
              </a:tabLst>
            </a:pPr>
            <a:endParaRPr lang="en-US" sz="2800" b="1" i="1" dirty="0" smtClean="0">
              <a:solidFill>
                <a:srgbClr val="00B050"/>
              </a:solidFill>
              <a:latin typeface="Times New Roman" pitchFamily="18" charset="0"/>
              <a:cs typeface="Times New Roman" pitchFamily="18" charset="0"/>
            </a:endParaRPr>
          </a:p>
          <a:p>
            <a:pPr marL="0" indent="0" algn="just">
              <a:buNone/>
              <a:tabLst>
                <a:tab pos="0" algn="l"/>
              </a:tabLst>
            </a:pPr>
            <a:endParaRPr lang="en-US" sz="2800" b="1" i="1" dirty="0" smtClean="0">
              <a:solidFill>
                <a:srgbClr val="00B050"/>
              </a:solidFill>
              <a:latin typeface="Times New Roman" pitchFamily="18" charset="0"/>
              <a:cs typeface="Times New Roman" pitchFamily="18" charset="0"/>
            </a:endParaRPr>
          </a:p>
          <a:p>
            <a:pPr marL="0" indent="0" algn="just">
              <a:buNone/>
              <a:tabLst>
                <a:tab pos="0" algn="l"/>
              </a:tabLst>
            </a:pPr>
            <a:endParaRPr lang="en-US" sz="2800" b="1" i="1" dirty="0" smtClean="0">
              <a:solidFill>
                <a:srgbClr val="00B050"/>
              </a:solidFill>
              <a:latin typeface="Times New Roman" pitchFamily="18" charset="0"/>
              <a:cs typeface="Times New Roman" pitchFamily="18" charset="0"/>
            </a:endParaRPr>
          </a:p>
          <a:p>
            <a:pPr marL="0" indent="0" algn="just">
              <a:buNone/>
              <a:tabLst>
                <a:tab pos="0" algn="l"/>
              </a:tabLst>
            </a:pPr>
            <a:endParaRPr lang="en-US" sz="2800" b="1" i="1" dirty="0" smtClean="0">
              <a:solidFill>
                <a:srgbClr val="00B050"/>
              </a:solidFill>
              <a:latin typeface="Times New Roman" pitchFamily="18" charset="0"/>
              <a:cs typeface="Times New Roman" pitchFamily="18" charset="0"/>
            </a:endParaRPr>
          </a:p>
          <a:p>
            <a:pPr marL="0" indent="0" algn="just">
              <a:buNone/>
              <a:tabLst>
                <a:tab pos="0" algn="l"/>
              </a:tabLst>
            </a:pPr>
            <a:endParaRPr lang="en-US" sz="2800" b="1" i="1" dirty="0" smtClean="0">
              <a:solidFill>
                <a:srgbClr val="00B050"/>
              </a:solidFill>
              <a:latin typeface="Times New Roman" pitchFamily="18" charset="0"/>
              <a:cs typeface="Times New Roman" pitchFamily="18" charset="0"/>
            </a:endParaRPr>
          </a:p>
          <a:p>
            <a:pPr marL="0" indent="0" algn="just">
              <a:buNone/>
              <a:tabLst>
                <a:tab pos="0" algn="l"/>
              </a:tabLst>
            </a:pPr>
            <a:endParaRPr lang="en-US" sz="2800" b="1" i="1" dirty="0" smtClean="0">
              <a:solidFill>
                <a:srgbClr val="00B050"/>
              </a:solidFill>
              <a:latin typeface="Times New Roman" pitchFamily="18" charset="0"/>
              <a:cs typeface="Times New Roman" pitchFamily="18" charset="0"/>
            </a:endParaRPr>
          </a:p>
          <a:p>
            <a:pPr marL="0" indent="0" algn="just">
              <a:buNone/>
              <a:tabLst>
                <a:tab pos="0" algn="l"/>
              </a:tabLst>
            </a:pPr>
            <a:endParaRPr lang="en-US" sz="2800" b="1" i="1" dirty="0" smtClean="0">
              <a:solidFill>
                <a:srgbClr val="00B050"/>
              </a:solidFill>
              <a:latin typeface="Times New Roman" pitchFamily="18" charset="0"/>
              <a:cs typeface="Times New Roman" pitchFamily="18" charset="0"/>
            </a:endParaRPr>
          </a:p>
          <a:p>
            <a:pPr marL="0" indent="0" algn="just">
              <a:buNone/>
              <a:tabLst>
                <a:tab pos="0" algn="l"/>
              </a:tabLst>
            </a:pPr>
            <a:endParaRPr lang="en-US" sz="2400" b="1" i="1" dirty="0" smtClean="0">
              <a:solidFill>
                <a:srgbClr val="0070C0"/>
              </a:solidFill>
              <a:latin typeface="Times New Roman" pitchFamily="18" charset="0"/>
              <a:cs typeface="Times New Roman" pitchFamily="18" charset="0"/>
            </a:endParaRPr>
          </a:p>
          <a:p>
            <a:pPr marL="0" indent="0" algn="just">
              <a:buNone/>
              <a:tabLst>
                <a:tab pos="0" algn="l"/>
              </a:tabLst>
            </a:pPr>
            <a:endParaRPr lang="en-US" sz="2400" b="1" i="1" dirty="0" smtClean="0">
              <a:solidFill>
                <a:srgbClr val="0070C0"/>
              </a:solidFill>
              <a:latin typeface="Times New Roman" pitchFamily="18" charset="0"/>
              <a:cs typeface="Times New Roman" pitchFamily="18" charset="0"/>
            </a:endParaRPr>
          </a:p>
          <a:p>
            <a:pPr marL="0" indent="0" algn="just">
              <a:buNone/>
              <a:tabLst>
                <a:tab pos="0" algn="l"/>
              </a:tabLst>
            </a:pPr>
            <a:r>
              <a:rPr lang="en-US" sz="2400" b="1" i="1" dirty="0" smtClean="0">
                <a:solidFill>
                  <a:srgbClr val="0070C0"/>
                </a:solidFill>
                <a:latin typeface="Times New Roman" pitchFamily="18" charset="0"/>
                <a:cs typeface="Times New Roman" pitchFamily="18" charset="0"/>
              </a:rPr>
              <a:t>Q1. Find out reasons for the low proportion of net sown area.</a:t>
            </a:r>
          </a:p>
          <a:p>
            <a:pPr marL="0" indent="0" algn="just">
              <a:buNone/>
              <a:tabLst>
                <a:tab pos="0" algn="l"/>
              </a:tabLst>
            </a:pPr>
            <a:r>
              <a:rPr lang="en-US" sz="2400" b="1" i="1" dirty="0" smtClean="0">
                <a:solidFill>
                  <a:srgbClr val="0070C0"/>
                </a:solidFill>
                <a:latin typeface="Times New Roman" pitchFamily="18" charset="0"/>
                <a:cs typeface="Times New Roman" pitchFamily="18" charset="0"/>
              </a:rPr>
              <a:t>Q2. Give reason to why there is an increase in forest cover by </a:t>
            </a:r>
          </a:p>
          <a:p>
            <a:pPr marL="0" indent="0" algn="just">
              <a:buNone/>
              <a:tabLst>
                <a:tab pos="0" algn="l"/>
              </a:tabLst>
            </a:pPr>
            <a:r>
              <a:rPr lang="en-US" sz="2400" b="1" i="1" dirty="0" smtClean="0">
                <a:solidFill>
                  <a:srgbClr val="0070C0"/>
                </a:solidFill>
                <a:latin typeface="Times New Roman" pitchFamily="18" charset="0"/>
                <a:cs typeface="Times New Roman" pitchFamily="18" charset="0"/>
              </a:rPr>
              <a:t>2014-15.</a:t>
            </a:r>
          </a:p>
          <a:p>
            <a:pPr marL="0" indent="0" algn="just">
              <a:buNone/>
              <a:tabLst>
                <a:tab pos="0" algn="l"/>
              </a:tabLst>
            </a:pPr>
            <a:endParaRPr lang="en-US" sz="2800" b="1" i="1" dirty="0" smtClean="0">
              <a:solidFill>
                <a:srgbClr val="00B050"/>
              </a:solidFill>
              <a:latin typeface="Times New Roman" pitchFamily="18" charset="0"/>
              <a:cs typeface="Times New Roman" pitchFamily="18" charset="0"/>
            </a:endParaRPr>
          </a:p>
          <a:p>
            <a:pPr marL="0" indent="0" algn="just">
              <a:buNone/>
              <a:tabLst>
                <a:tab pos="0" algn="l"/>
              </a:tabLst>
            </a:pPr>
            <a:endParaRPr lang="en-US" sz="2800" b="1" i="1" dirty="0" smtClean="0">
              <a:solidFill>
                <a:srgbClr val="00B050"/>
              </a:solidFill>
              <a:latin typeface="Times New Roman" pitchFamily="18" charset="0"/>
              <a:cs typeface="Times New Roman" pitchFamily="18" charset="0"/>
            </a:endParaRPr>
          </a:p>
          <a:p>
            <a:pPr marL="0" indent="0" algn="just">
              <a:buNone/>
              <a:tabLst>
                <a:tab pos="0" algn="l"/>
              </a:tabLst>
            </a:pPr>
            <a:endParaRPr lang="en-US" sz="2800" b="1" i="1" dirty="0" smtClean="0">
              <a:solidFill>
                <a:srgbClr val="00B050"/>
              </a:solidFill>
              <a:latin typeface="Times New Roman" pitchFamily="18" charset="0"/>
              <a:cs typeface="Times New Roman" pitchFamily="18" charset="0"/>
            </a:endParaRPr>
          </a:p>
          <a:p>
            <a:pPr marL="0" indent="0" algn="just">
              <a:buNone/>
              <a:tabLst>
                <a:tab pos="0" algn="l"/>
              </a:tabLst>
            </a:pPr>
            <a:endParaRPr lang="en-US" sz="2800" b="1" i="1" dirty="0" smtClean="0">
              <a:solidFill>
                <a:srgbClr val="00B050"/>
              </a:solidFill>
              <a:latin typeface="Times New Roman" pitchFamily="18" charset="0"/>
              <a:cs typeface="Times New Roman" pitchFamily="18" charset="0"/>
            </a:endParaRPr>
          </a:p>
          <a:p>
            <a:pPr marL="0" indent="0" algn="just">
              <a:buNone/>
              <a:tabLst>
                <a:tab pos="0" algn="l"/>
              </a:tabLst>
            </a:pPr>
            <a:endParaRPr lang="en-US" sz="2800" b="1" i="1" dirty="0" smtClean="0">
              <a:solidFill>
                <a:srgbClr val="00B050"/>
              </a:solidFill>
              <a:latin typeface="Times New Roman" pitchFamily="18" charset="0"/>
              <a:cs typeface="Times New Roman" pitchFamily="18" charset="0"/>
            </a:endParaRPr>
          </a:p>
          <a:p>
            <a:pPr marL="0" indent="0" algn="just">
              <a:buNone/>
              <a:tabLst>
                <a:tab pos="0" algn="l"/>
              </a:tabLst>
            </a:pPr>
            <a:endParaRPr lang="en-US" sz="2800" b="1" i="1" dirty="0" smtClean="0">
              <a:solidFill>
                <a:srgbClr val="00B050"/>
              </a:solidFill>
              <a:latin typeface="Times New Roman" pitchFamily="18" charset="0"/>
              <a:cs typeface="Times New Roman" pitchFamily="18" charset="0"/>
            </a:endParaRPr>
          </a:p>
          <a:p>
            <a:pPr marL="0" indent="0" algn="just">
              <a:buNone/>
              <a:tabLst>
                <a:tab pos="0" algn="l"/>
              </a:tabLst>
            </a:pPr>
            <a:endParaRPr lang="en-US" sz="2800" dirty="0"/>
          </a:p>
        </p:txBody>
      </p:sp>
      <p:pic>
        <p:nvPicPr>
          <p:cNvPr id="3074" name="Picture 2" descr="C:\Users\TUSHAR\Downloads\new geo 10th\jess101-06.1.jpg"/>
          <p:cNvPicPr>
            <a:picLocks noChangeAspect="1" noChangeArrowheads="1"/>
          </p:cNvPicPr>
          <p:nvPr/>
        </p:nvPicPr>
        <p:blipFill>
          <a:blip r:embed="rId2"/>
          <a:srcRect/>
          <a:stretch>
            <a:fillRect/>
          </a:stretch>
        </p:blipFill>
        <p:spPr bwMode="auto">
          <a:xfrm>
            <a:off x="152400" y="762000"/>
            <a:ext cx="8796130" cy="42672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400800"/>
          </a:xfrm>
        </p:spPr>
        <p:txBody>
          <a:bodyPr>
            <a:normAutofit fontScale="92500"/>
          </a:bodyPr>
          <a:lstStyle/>
          <a:p>
            <a:pPr algn="just">
              <a:buNone/>
            </a:pPr>
            <a:r>
              <a:rPr lang="en-US" sz="2400" b="1" i="1" u="sng" dirty="0" smtClean="0">
                <a:solidFill>
                  <a:srgbClr val="FF0000"/>
                </a:solidFill>
                <a:latin typeface="Times New Roman" pitchFamily="18" charset="0"/>
                <a:cs typeface="Times New Roman" pitchFamily="18" charset="0"/>
              </a:rPr>
              <a:t>LAND DEGRADATION</a:t>
            </a:r>
          </a:p>
          <a:p>
            <a:pPr marL="0" indent="0" algn="just">
              <a:buNone/>
            </a:pPr>
            <a:r>
              <a:rPr lang="en-US" sz="2400" b="1" i="1" dirty="0" smtClean="0">
                <a:solidFill>
                  <a:srgbClr val="00B050"/>
                </a:solidFill>
                <a:latin typeface="Times New Roman" pitchFamily="18" charset="0"/>
                <a:cs typeface="Times New Roman" pitchFamily="18" charset="0"/>
              </a:rPr>
              <a:t>The process by which the land loses its fertility by various human activities like deforestation, over grazing, mining, quarrying etc is called </a:t>
            </a:r>
            <a:r>
              <a:rPr lang="en-US" sz="2400" b="1" i="1" u="sng" dirty="0" smtClean="0">
                <a:latin typeface="Times New Roman" pitchFamily="18" charset="0"/>
                <a:cs typeface="Times New Roman" pitchFamily="18" charset="0"/>
              </a:rPr>
              <a:t>Land Degradation</a:t>
            </a:r>
            <a:endParaRPr lang="en-US" sz="2400" b="1" i="1" u="sng" dirty="0" smtClean="0">
              <a:solidFill>
                <a:srgbClr val="00B050"/>
              </a:solidFill>
              <a:latin typeface="Times New Roman" pitchFamily="18" charset="0"/>
              <a:cs typeface="Times New Roman" pitchFamily="18" charset="0"/>
            </a:endParaRPr>
          </a:p>
          <a:p>
            <a:pPr marL="0" indent="0" algn="just">
              <a:buNone/>
            </a:pPr>
            <a:r>
              <a:rPr lang="en-US" sz="2400" b="1" i="1" u="sng" dirty="0" smtClean="0">
                <a:solidFill>
                  <a:srgbClr val="FF0000"/>
                </a:solidFill>
                <a:latin typeface="Times New Roman" pitchFamily="18" charset="0"/>
                <a:cs typeface="Times New Roman" pitchFamily="18" charset="0"/>
              </a:rPr>
              <a:t>CAUSES FOR LAND DEGRADATION</a:t>
            </a:r>
            <a:r>
              <a:rPr lang="en-US" sz="2400" b="1" i="1" dirty="0" smtClean="0">
                <a:solidFill>
                  <a:srgbClr val="FF0000"/>
                </a:solidFill>
                <a:latin typeface="Times New Roman" pitchFamily="18" charset="0"/>
                <a:cs typeface="Times New Roman" pitchFamily="18" charset="0"/>
              </a:rPr>
              <a:t>:</a:t>
            </a:r>
          </a:p>
          <a:p>
            <a:pPr marL="231775" indent="-231775" algn="just">
              <a:buClr>
                <a:schemeClr val="tx1"/>
              </a:buClr>
              <a:buFont typeface="Wingdings" pitchFamily="2" charset="2"/>
              <a:buChar char="v"/>
            </a:pPr>
            <a:r>
              <a:rPr lang="en-US" sz="2400" b="1" i="1" dirty="0" smtClean="0">
                <a:solidFill>
                  <a:srgbClr val="7030A0"/>
                </a:solidFill>
                <a:latin typeface="Times New Roman" pitchFamily="18" charset="0"/>
                <a:cs typeface="Times New Roman" pitchFamily="18" charset="0"/>
              </a:rPr>
              <a:t>Mining sites are abandoned after excavation work like in Jharkhand, </a:t>
            </a:r>
            <a:r>
              <a:rPr lang="en-US" sz="2400" b="1" i="1" dirty="0" err="1" smtClean="0">
                <a:solidFill>
                  <a:srgbClr val="7030A0"/>
                </a:solidFill>
                <a:latin typeface="Times New Roman" pitchFamily="18" charset="0"/>
                <a:cs typeface="Times New Roman" pitchFamily="18" charset="0"/>
              </a:rPr>
              <a:t>Chattisgarh</a:t>
            </a:r>
            <a:r>
              <a:rPr lang="en-US" sz="2400" b="1" i="1" dirty="0" smtClean="0">
                <a:solidFill>
                  <a:srgbClr val="7030A0"/>
                </a:solidFill>
                <a:latin typeface="Times New Roman" pitchFamily="18" charset="0"/>
                <a:cs typeface="Times New Roman" pitchFamily="18" charset="0"/>
              </a:rPr>
              <a:t> etc.</a:t>
            </a:r>
          </a:p>
          <a:p>
            <a:pPr marL="0" indent="0" algn="just">
              <a:buClr>
                <a:schemeClr val="tx1"/>
              </a:buClr>
              <a:buFont typeface="Wingdings" pitchFamily="2" charset="2"/>
              <a:buChar char="v"/>
            </a:pPr>
            <a:r>
              <a:rPr lang="en-US" sz="2400" b="1" i="1" dirty="0" smtClean="0">
                <a:solidFill>
                  <a:srgbClr val="7030A0"/>
                </a:solidFill>
                <a:latin typeface="Times New Roman" pitchFamily="18" charset="0"/>
                <a:cs typeface="Times New Roman" pitchFamily="18" charset="0"/>
              </a:rPr>
              <a:t>Deforestation due to mining activities.</a:t>
            </a:r>
          </a:p>
          <a:p>
            <a:pPr marL="0" indent="0" algn="just">
              <a:buClr>
                <a:schemeClr val="tx1"/>
              </a:buClr>
              <a:buFont typeface="Wingdings" pitchFamily="2" charset="2"/>
              <a:buChar char="v"/>
            </a:pPr>
            <a:r>
              <a:rPr lang="en-US" sz="2400" b="1" i="1" dirty="0" smtClean="0">
                <a:solidFill>
                  <a:srgbClr val="7030A0"/>
                </a:solidFill>
                <a:latin typeface="Times New Roman" pitchFamily="18" charset="0"/>
                <a:cs typeface="Times New Roman" pitchFamily="18" charset="0"/>
              </a:rPr>
              <a:t>Overgrazing activities like in Gujarat, Rajasthan etc.</a:t>
            </a:r>
          </a:p>
          <a:p>
            <a:pPr marL="288925" indent="-288925" algn="just">
              <a:buClr>
                <a:schemeClr val="tx1"/>
              </a:buClr>
              <a:buFont typeface="Wingdings" pitchFamily="2" charset="2"/>
              <a:buChar char="v"/>
            </a:pPr>
            <a:r>
              <a:rPr lang="en-US" sz="2400" b="1" i="1" dirty="0" smtClean="0">
                <a:solidFill>
                  <a:srgbClr val="7030A0"/>
                </a:solidFill>
                <a:latin typeface="Times New Roman" pitchFamily="18" charset="0"/>
                <a:cs typeface="Times New Roman" pitchFamily="18" charset="0"/>
              </a:rPr>
              <a:t>Over-irrigation in states of Punjab, Haryana etc. have resulted in land degradation due to water logging that has increased the salinity &amp; alkalinity in the soil.</a:t>
            </a:r>
          </a:p>
          <a:p>
            <a:pPr marL="288925" indent="-288925" algn="just">
              <a:buClr>
                <a:schemeClr val="tx1"/>
              </a:buClr>
              <a:buFont typeface="Wingdings" pitchFamily="2" charset="2"/>
              <a:buChar char="v"/>
            </a:pPr>
            <a:r>
              <a:rPr lang="en-US" sz="2400" b="1" i="1" dirty="0" smtClean="0">
                <a:solidFill>
                  <a:srgbClr val="7030A0"/>
                </a:solidFill>
                <a:latin typeface="Times New Roman" pitchFamily="18" charset="0"/>
                <a:cs typeface="Times New Roman" pitchFamily="18" charset="0"/>
              </a:rPr>
              <a:t>Mineral processing like grinding of limestone for cement industry have generated huge quantity of dust in the atmosphere which has retarded the process of infiltration of water into the soil.</a:t>
            </a:r>
          </a:p>
          <a:p>
            <a:pPr marL="0" indent="0" algn="just">
              <a:buClr>
                <a:schemeClr val="tx1"/>
              </a:buClr>
              <a:buFont typeface="Wingdings" pitchFamily="2" charset="2"/>
              <a:buChar char="v"/>
            </a:pPr>
            <a:r>
              <a:rPr lang="en-US" sz="2400" b="1" i="1" dirty="0" smtClean="0">
                <a:solidFill>
                  <a:srgbClr val="7030A0"/>
                </a:solidFill>
                <a:latin typeface="Times New Roman" pitchFamily="18" charset="0"/>
                <a:cs typeface="Times New Roman" pitchFamily="18" charset="0"/>
              </a:rPr>
              <a:t>Industrial effluents as wastes have increased land &amp; water pollution.</a:t>
            </a:r>
          </a:p>
          <a:p>
            <a:pPr marL="0" indent="0" algn="just">
              <a:buNone/>
            </a:pPr>
            <a:endParaRPr lang="en-US" sz="2400" b="1" i="1" dirty="0" smtClean="0">
              <a:solidFill>
                <a:srgbClr val="7030A0"/>
              </a:solidFill>
              <a:latin typeface="Times New Roman" pitchFamily="18" charset="0"/>
              <a:cs typeface="Times New Roman" pitchFamily="18" charset="0"/>
            </a:endParaRPr>
          </a:p>
          <a:p>
            <a:pPr marL="0" indent="0" algn="just">
              <a:buNone/>
            </a:pPr>
            <a:endParaRPr lang="en-US" sz="2400" b="1" i="1"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77000"/>
          </a:xfrm>
        </p:spPr>
        <p:txBody>
          <a:bodyPr>
            <a:normAutofit/>
          </a:bodyPr>
          <a:lstStyle/>
          <a:p>
            <a:pPr algn="just">
              <a:buNone/>
            </a:pPr>
            <a:r>
              <a:rPr lang="en-US" sz="2400" b="1" i="1" u="sng" dirty="0" smtClean="0">
                <a:solidFill>
                  <a:srgbClr val="FF0000"/>
                </a:solidFill>
                <a:latin typeface="Times New Roman" pitchFamily="18" charset="0"/>
                <a:cs typeface="Times New Roman" pitchFamily="18" charset="0"/>
              </a:rPr>
              <a:t>CONSERVATION MEASURES</a:t>
            </a:r>
          </a:p>
          <a:p>
            <a:pPr algn="just">
              <a:buClr>
                <a:schemeClr val="tx1"/>
              </a:buClr>
              <a:buFont typeface="Wingdings" pitchFamily="2" charset="2"/>
              <a:buChar char="§"/>
            </a:pPr>
            <a:r>
              <a:rPr lang="en-US" sz="2400" b="1" i="1" dirty="0" err="1" smtClean="0">
                <a:solidFill>
                  <a:srgbClr val="00B050"/>
                </a:solidFill>
                <a:latin typeface="Times New Roman" pitchFamily="18" charset="0"/>
                <a:cs typeface="Times New Roman" pitchFamily="18" charset="0"/>
              </a:rPr>
              <a:t>Afforestation</a:t>
            </a:r>
            <a:r>
              <a:rPr lang="en-US" sz="2400" b="1" i="1" dirty="0" smtClean="0">
                <a:solidFill>
                  <a:srgbClr val="00B050"/>
                </a:solidFill>
                <a:latin typeface="Times New Roman" pitchFamily="18" charset="0"/>
                <a:cs typeface="Times New Roman" pitchFamily="18" charset="0"/>
              </a:rPr>
              <a:t> </a:t>
            </a:r>
            <a:r>
              <a:rPr lang="en-US" sz="2400" b="1" i="1" dirty="0" err="1" smtClean="0">
                <a:solidFill>
                  <a:srgbClr val="00B050"/>
                </a:solidFill>
                <a:latin typeface="Times New Roman" pitchFamily="18" charset="0"/>
                <a:cs typeface="Times New Roman" pitchFamily="18" charset="0"/>
              </a:rPr>
              <a:t>programme</a:t>
            </a:r>
            <a:endParaRPr lang="en-US" sz="2400" b="1" i="1" dirty="0" smtClean="0">
              <a:solidFill>
                <a:srgbClr val="00B050"/>
              </a:solidFill>
              <a:latin typeface="Times New Roman" pitchFamily="18" charset="0"/>
              <a:cs typeface="Times New Roman" pitchFamily="18" charset="0"/>
            </a:endParaRPr>
          </a:p>
          <a:p>
            <a:pPr algn="just">
              <a:buClr>
                <a:schemeClr val="tx1"/>
              </a:buClr>
              <a:buFont typeface="Wingdings" pitchFamily="2" charset="2"/>
              <a:buChar char="§"/>
            </a:pPr>
            <a:r>
              <a:rPr lang="en-US" sz="2400" b="1" i="1" dirty="0" smtClean="0">
                <a:solidFill>
                  <a:srgbClr val="00B050"/>
                </a:solidFill>
                <a:latin typeface="Times New Roman" pitchFamily="18" charset="0"/>
                <a:cs typeface="Times New Roman" pitchFamily="18" charset="0"/>
              </a:rPr>
              <a:t>Proper management of grazing land</a:t>
            </a:r>
          </a:p>
          <a:p>
            <a:pPr algn="just">
              <a:buClr>
                <a:schemeClr val="tx1"/>
              </a:buClr>
              <a:buFont typeface="Wingdings" pitchFamily="2" charset="2"/>
              <a:buChar char="§"/>
            </a:pPr>
            <a:r>
              <a:rPr lang="en-US" sz="2400" b="1" i="1" dirty="0" smtClean="0">
                <a:solidFill>
                  <a:srgbClr val="00B050"/>
                </a:solidFill>
                <a:latin typeface="Times New Roman" pitchFamily="18" charset="0"/>
                <a:cs typeface="Times New Roman" pitchFamily="18" charset="0"/>
              </a:rPr>
              <a:t>Planting of shelter belts of plants</a:t>
            </a:r>
          </a:p>
          <a:p>
            <a:pPr algn="just">
              <a:buClr>
                <a:schemeClr val="tx1"/>
              </a:buClr>
              <a:buFont typeface="Wingdings" pitchFamily="2" charset="2"/>
              <a:buChar char="§"/>
            </a:pPr>
            <a:r>
              <a:rPr lang="en-US" sz="2400" b="1" i="1" dirty="0" smtClean="0">
                <a:solidFill>
                  <a:srgbClr val="00B050"/>
                </a:solidFill>
                <a:latin typeface="Times New Roman" pitchFamily="18" charset="0"/>
                <a:cs typeface="Times New Roman" pitchFamily="18" charset="0"/>
              </a:rPr>
              <a:t>Control over grazing</a:t>
            </a:r>
          </a:p>
          <a:p>
            <a:pPr algn="just">
              <a:buClr>
                <a:schemeClr val="tx1"/>
              </a:buClr>
              <a:buFont typeface="Wingdings" pitchFamily="2" charset="2"/>
              <a:buChar char="§"/>
            </a:pPr>
            <a:r>
              <a:rPr lang="en-US" sz="2400" b="1" i="1" dirty="0" err="1" smtClean="0">
                <a:solidFill>
                  <a:srgbClr val="00B050"/>
                </a:solidFill>
                <a:latin typeface="Times New Roman" pitchFamily="18" charset="0"/>
                <a:cs typeface="Times New Roman" pitchFamily="18" charset="0"/>
              </a:rPr>
              <a:t>Stabilisation</a:t>
            </a:r>
            <a:r>
              <a:rPr lang="en-US" sz="2400" b="1" i="1" dirty="0" smtClean="0">
                <a:solidFill>
                  <a:srgbClr val="00B050"/>
                </a:solidFill>
                <a:latin typeface="Times New Roman" pitchFamily="18" charset="0"/>
                <a:cs typeface="Times New Roman" pitchFamily="18" charset="0"/>
              </a:rPr>
              <a:t> of sand dunes by growing thorny bushes</a:t>
            </a:r>
          </a:p>
          <a:p>
            <a:pPr algn="just">
              <a:buClr>
                <a:schemeClr val="tx1"/>
              </a:buClr>
              <a:buFont typeface="Wingdings" pitchFamily="2" charset="2"/>
              <a:buChar char="§"/>
            </a:pPr>
            <a:r>
              <a:rPr lang="en-US" sz="2400" b="1" i="1" dirty="0" smtClean="0">
                <a:solidFill>
                  <a:srgbClr val="00B050"/>
                </a:solidFill>
                <a:latin typeface="Times New Roman" pitchFamily="18" charset="0"/>
                <a:cs typeface="Times New Roman" pitchFamily="18" charset="0"/>
              </a:rPr>
              <a:t>Control of mining activities</a:t>
            </a:r>
          </a:p>
          <a:p>
            <a:pPr algn="just">
              <a:buClr>
                <a:schemeClr val="tx1"/>
              </a:buClr>
              <a:buFont typeface="Wingdings" pitchFamily="2" charset="2"/>
              <a:buChar char="§"/>
            </a:pPr>
            <a:r>
              <a:rPr lang="en-US" sz="2400" b="1" i="1" dirty="0" smtClean="0">
                <a:solidFill>
                  <a:srgbClr val="00B050"/>
                </a:solidFill>
                <a:latin typeface="Times New Roman" pitchFamily="18" charset="0"/>
                <a:cs typeface="Times New Roman" pitchFamily="18" charset="0"/>
              </a:rPr>
              <a:t>Proper management of waste lands</a:t>
            </a:r>
          </a:p>
          <a:p>
            <a:pPr algn="just">
              <a:buClr>
                <a:schemeClr val="tx1"/>
              </a:buClr>
              <a:buFont typeface="Wingdings" pitchFamily="2" charset="2"/>
              <a:buChar char="§"/>
            </a:pPr>
            <a:r>
              <a:rPr lang="en-US" sz="2400" b="1" i="1" dirty="0" smtClean="0">
                <a:solidFill>
                  <a:srgbClr val="00B050"/>
                </a:solidFill>
                <a:latin typeface="Times New Roman" pitchFamily="18" charset="0"/>
                <a:cs typeface="Times New Roman" pitchFamily="18" charset="0"/>
              </a:rPr>
              <a:t>Proper discharge &amp; disposal of industrial wastes</a:t>
            </a:r>
          </a:p>
          <a:p>
            <a:pPr algn="just">
              <a:buClr>
                <a:schemeClr val="tx1"/>
              </a:buClr>
              <a:buNone/>
            </a:pPr>
            <a:r>
              <a:rPr lang="en-US" sz="2400" b="1" i="1" u="sng" dirty="0" smtClean="0">
                <a:solidFill>
                  <a:srgbClr val="FF0000"/>
                </a:solidFill>
                <a:latin typeface="Times New Roman" pitchFamily="18" charset="0"/>
                <a:cs typeface="Times New Roman" pitchFamily="18" charset="0"/>
              </a:rPr>
              <a:t>What is Soil</a:t>
            </a:r>
            <a:r>
              <a:rPr lang="en-US" sz="2400" b="1" i="1" dirty="0" smtClean="0">
                <a:solidFill>
                  <a:srgbClr val="FF0000"/>
                </a:solidFill>
                <a:latin typeface="Times New Roman" pitchFamily="18" charset="0"/>
                <a:cs typeface="Times New Roman" pitchFamily="18" charset="0"/>
              </a:rPr>
              <a:t>?</a:t>
            </a:r>
          </a:p>
          <a:p>
            <a:pPr marL="0" indent="0" algn="just">
              <a:buClr>
                <a:schemeClr val="tx1"/>
              </a:buClr>
              <a:buNone/>
              <a:tabLst>
                <a:tab pos="0" algn="l"/>
                <a:tab pos="57150" algn="l"/>
              </a:tabLst>
            </a:pPr>
            <a:r>
              <a:rPr lang="en-US" sz="2400" b="1" i="1" dirty="0" smtClean="0">
                <a:solidFill>
                  <a:srgbClr val="00B050"/>
                </a:solidFill>
                <a:latin typeface="Times New Roman" pitchFamily="18" charset="0"/>
                <a:cs typeface="Times New Roman" pitchFamily="18" charset="0"/>
              </a:rPr>
              <a:t>It is the most renewable natural resource which acts as a medium of plant growth &amp; supports different types of living organisms on earth.</a:t>
            </a:r>
          </a:p>
          <a:p>
            <a:pPr>
              <a:buClr>
                <a:schemeClr val="tx1"/>
              </a:buClr>
              <a:buNone/>
            </a:pPr>
            <a:endParaRPr lang="en-US" sz="2400" b="1" i="1" dirty="0" smtClean="0">
              <a:solidFill>
                <a:srgbClr val="00B050"/>
              </a:solidFill>
              <a:latin typeface="Times New Roman" pitchFamily="18" charset="0"/>
              <a:cs typeface="Times New Roman" pitchFamily="18" charset="0"/>
            </a:endParaRPr>
          </a:p>
          <a:p>
            <a:pPr>
              <a:buClr>
                <a:schemeClr val="tx1"/>
              </a:buClr>
              <a:buFont typeface="Wingdings" pitchFamily="2" charset="2"/>
              <a:buChar char="§"/>
            </a:pPr>
            <a:endParaRPr lang="en-US" sz="2400" b="1" i="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400800"/>
          </a:xfrm>
        </p:spPr>
        <p:txBody>
          <a:bodyPr>
            <a:normAutofit lnSpcReduction="10000"/>
          </a:bodyPr>
          <a:lstStyle/>
          <a:p>
            <a:pPr algn="just">
              <a:buNone/>
            </a:pPr>
            <a:r>
              <a:rPr lang="en-US" sz="2400" b="1" i="1" u="sng" dirty="0" smtClean="0">
                <a:solidFill>
                  <a:srgbClr val="FF0000"/>
                </a:solidFill>
                <a:latin typeface="Times New Roman" pitchFamily="18" charset="0"/>
                <a:cs typeface="Times New Roman" pitchFamily="18" charset="0"/>
              </a:rPr>
              <a:t>CLASSIFICATION OF SOIL</a:t>
            </a:r>
          </a:p>
          <a:p>
            <a:pPr algn="just">
              <a:buNone/>
            </a:pPr>
            <a:r>
              <a:rPr lang="en-US" sz="2400" b="1" i="1" u="dotDash" dirty="0" smtClean="0">
                <a:solidFill>
                  <a:srgbClr val="0070C0"/>
                </a:solidFill>
                <a:latin typeface="Times New Roman" pitchFamily="18" charset="0"/>
                <a:cs typeface="Times New Roman" pitchFamily="18" charset="0"/>
              </a:rPr>
              <a:t>Alluvial Soil</a:t>
            </a:r>
          </a:p>
          <a:p>
            <a:pPr algn="just">
              <a:buClr>
                <a:schemeClr val="tx1"/>
              </a:buClr>
              <a:buFont typeface="Wingdings" pitchFamily="2" charset="2"/>
              <a:buChar char="Ø"/>
            </a:pPr>
            <a:r>
              <a:rPr lang="en-US" sz="2400" b="1" i="1" dirty="0" smtClean="0">
                <a:solidFill>
                  <a:srgbClr val="00B050"/>
                </a:solidFill>
                <a:latin typeface="Times New Roman" pitchFamily="18" charset="0"/>
                <a:cs typeface="Times New Roman" pitchFamily="18" charset="0"/>
              </a:rPr>
              <a:t>Most widely spread &amp; consists of various proportions of sand, silt &amp; clay</a:t>
            </a:r>
          </a:p>
          <a:p>
            <a:pPr algn="just">
              <a:buClr>
                <a:schemeClr val="tx1"/>
              </a:buClr>
              <a:buFont typeface="Wingdings" pitchFamily="2" charset="2"/>
              <a:buChar char="Ø"/>
            </a:pPr>
            <a:r>
              <a:rPr lang="en-US" sz="2400" b="1" i="1" dirty="0" smtClean="0">
                <a:solidFill>
                  <a:srgbClr val="00B050"/>
                </a:solidFill>
                <a:latin typeface="Times New Roman" pitchFamily="18" charset="0"/>
                <a:cs typeface="Times New Roman" pitchFamily="18" charset="0"/>
              </a:rPr>
              <a:t>It is classified into two : </a:t>
            </a:r>
            <a:r>
              <a:rPr lang="en-US" sz="2400" b="1" i="1" dirty="0" err="1" smtClean="0">
                <a:solidFill>
                  <a:srgbClr val="00B050"/>
                </a:solidFill>
                <a:latin typeface="Times New Roman" pitchFamily="18" charset="0"/>
                <a:cs typeface="Times New Roman" pitchFamily="18" charset="0"/>
              </a:rPr>
              <a:t>Bhangar</a:t>
            </a:r>
            <a:r>
              <a:rPr lang="en-US" sz="2400" b="1" i="1" dirty="0" smtClean="0">
                <a:solidFill>
                  <a:srgbClr val="00B050"/>
                </a:solidFill>
                <a:latin typeface="Times New Roman" pitchFamily="18" charset="0"/>
                <a:cs typeface="Times New Roman" pitchFamily="18" charset="0"/>
              </a:rPr>
              <a:t> (old </a:t>
            </a:r>
            <a:r>
              <a:rPr lang="en-US" sz="2400" b="1" i="1" dirty="0" err="1" smtClean="0">
                <a:solidFill>
                  <a:srgbClr val="00B050"/>
                </a:solidFill>
                <a:latin typeface="Times New Roman" pitchFamily="18" charset="0"/>
                <a:cs typeface="Times New Roman" pitchFamily="18" charset="0"/>
              </a:rPr>
              <a:t>aluvium</a:t>
            </a:r>
            <a:r>
              <a:rPr lang="en-US" sz="2400" b="1" i="1" dirty="0" smtClean="0">
                <a:solidFill>
                  <a:srgbClr val="00B050"/>
                </a:solidFill>
                <a:latin typeface="Times New Roman" pitchFamily="18" charset="0"/>
                <a:cs typeface="Times New Roman" pitchFamily="18" charset="0"/>
              </a:rPr>
              <a:t>) &amp; </a:t>
            </a:r>
            <a:r>
              <a:rPr lang="en-US" sz="2400" b="1" i="1" dirty="0" err="1" smtClean="0">
                <a:solidFill>
                  <a:srgbClr val="00B050"/>
                </a:solidFill>
                <a:latin typeface="Times New Roman" pitchFamily="18" charset="0"/>
                <a:cs typeface="Times New Roman" pitchFamily="18" charset="0"/>
              </a:rPr>
              <a:t>Khadar</a:t>
            </a:r>
            <a:r>
              <a:rPr lang="en-US" sz="2400" b="1" i="1" dirty="0" smtClean="0">
                <a:solidFill>
                  <a:srgbClr val="00B050"/>
                </a:solidFill>
                <a:latin typeface="Times New Roman" pitchFamily="18" charset="0"/>
                <a:cs typeface="Times New Roman" pitchFamily="18" charset="0"/>
              </a:rPr>
              <a:t> (new </a:t>
            </a:r>
            <a:r>
              <a:rPr lang="en-US" sz="2400" b="1" i="1" dirty="0" err="1" smtClean="0">
                <a:solidFill>
                  <a:srgbClr val="00B050"/>
                </a:solidFill>
                <a:latin typeface="Times New Roman" pitchFamily="18" charset="0"/>
                <a:cs typeface="Times New Roman" pitchFamily="18" charset="0"/>
              </a:rPr>
              <a:t>aluvium</a:t>
            </a:r>
            <a:r>
              <a:rPr lang="en-US" sz="2400" b="1" i="1" dirty="0" smtClean="0">
                <a:solidFill>
                  <a:srgbClr val="00B050"/>
                </a:solidFill>
                <a:latin typeface="Times New Roman" pitchFamily="18" charset="0"/>
                <a:cs typeface="Times New Roman" pitchFamily="18" charset="0"/>
              </a:rPr>
              <a:t>)</a:t>
            </a:r>
          </a:p>
          <a:p>
            <a:pPr algn="just">
              <a:buClr>
                <a:schemeClr val="tx1"/>
              </a:buClr>
              <a:buFont typeface="Wingdings" pitchFamily="2" charset="2"/>
              <a:buChar char="Ø"/>
            </a:pPr>
            <a:r>
              <a:rPr lang="en-US" sz="2400" b="1" i="1" dirty="0" smtClean="0">
                <a:solidFill>
                  <a:srgbClr val="00B050"/>
                </a:solidFill>
                <a:latin typeface="Times New Roman" pitchFamily="18" charset="0"/>
                <a:cs typeface="Times New Roman" pitchFamily="18" charset="0"/>
              </a:rPr>
              <a:t>This soil consists of adequate proportions of Potash, </a:t>
            </a:r>
            <a:r>
              <a:rPr lang="en-US" sz="2400" b="1" i="1" dirty="0" err="1" smtClean="0">
                <a:solidFill>
                  <a:srgbClr val="00B050"/>
                </a:solidFill>
                <a:latin typeface="Times New Roman" pitchFamily="18" charset="0"/>
                <a:cs typeface="Times New Roman" pitchFamily="18" charset="0"/>
              </a:rPr>
              <a:t>Phospheric</a:t>
            </a:r>
            <a:r>
              <a:rPr lang="en-US" sz="2400" b="1" i="1" dirty="0" smtClean="0">
                <a:solidFill>
                  <a:srgbClr val="00B050"/>
                </a:solidFill>
                <a:latin typeface="Times New Roman" pitchFamily="18" charset="0"/>
                <a:cs typeface="Times New Roman" pitchFamily="18" charset="0"/>
              </a:rPr>
              <a:t> acid &amp; Lime</a:t>
            </a:r>
          </a:p>
          <a:p>
            <a:pPr algn="just">
              <a:buClr>
                <a:schemeClr val="tx1"/>
              </a:buClr>
              <a:buFont typeface="Wingdings" pitchFamily="2" charset="2"/>
              <a:buChar char="Ø"/>
            </a:pPr>
            <a:r>
              <a:rPr lang="en-US" sz="2400" b="1" i="1" dirty="0" smtClean="0">
                <a:solidFill>
                  <a:srgbClr val="00B050"/>
                </a:solidFill>
                <a:latin typeface="Times New Roman" pitchFamily="18" charset="0"/>
                <a:cs typeface="Times New Roman" pitchFamily="18" charset="0"/>
              </a:rPr>
              <a:t>Mostly found in Northern Plains &amp; Deltaic regions</a:t>
            </a:r>
          </a:p>
          <a:p>
            <a:pPr algn="just">
              <a:buClr>
                <a:schemeClr val="tx1"/>
              </a:buClr>
              <a:buNone/>
            </a:pPr>
            <a:r>
              <a:rPr lang="en-US" sz="2400" b="1" i="1" u="dotDash" dirty="0" smtClean="0">
                <a:solidFill>
                  <a:srgbClr val="0070C0"/>
                </a:solidFill>
                <a:latin typeface="Times New Roman" pitchFamily="18" charset="0"/>
                <a:cs typeface="Times New Roman" pitchFamily="18" charset="0"/>
              </a:rPr>
              <a:t>Black Soil</a:t>
            </a:r>
          </a:p>
          <a:p>
            <a:pPr algn="just">
              <a:buClr>
                <a:schemeClr val="tx1"/>
              </a:buClr>
              <a:buFont typeface="Wingdings" pitchFamily="2" charset="2"/>
              <a:buChar char="Ø"/>
            </a:pPr>
            <a:r>
              <a:rPr lang="en-US" sz="2400" b="1" i="1" dirty="0" smtClean="0">
                <a:solidFill>
                  <a:srgbClr val="0070C0"/>
                </a:solidFill>
                <a:latin typeface="Times New Roman" pitchFamily="18" charset="0"/>
                <a:cs typeface="Times New Roman" pitchFamily="18" charset="0"/>
              </a:rPr>
              <a:t> </a:t>
            </a:r>
            <a:r>
              <a:rPr lang="en-US" sz="2400" b="1" i="1" dirty="0" smtClean="0">
                <a:solidFill>
                  <a:srgbClr val="00B050"/>
                </a:solidFill>
                <a:latin typeface="Times New Roman" pitchFamily="18" charset="0"/>
                <a:cs typeface="Times New Roman" pitchFamily="18" charset="0"/>
              </a:rPr>
              <a:t>It is black in </a:t>
            </a:r>
            <a:r>
              <a:rPr lang="en-US" sz="2400" b="1" i="1" dirty="0" err="1" smtClean="0">
                <a:solidFill>
                  <a:srgbClr val="00B050"/>
                </a:solidFill>
                <a:latin typeface="Times New Roman" pitchFamily="18" charset="0"/>
                <a:cs typeface="Times New Roman" pitchFamily="18" charset="0"/>
              </a:rPr>
              <a:t>colour</a:t>
            </a:r>
            <a:r>
              <a:rPr lang="en-US" sz="2400" b="1" i="1" dirty="0" smtClean="0">
                <a:solidFill>
                  <a:srgbClr val="00B050"/>
                </a:solidFill>
                <a:latin typeface="Times New Roman" pitchFamily="18" charset="0"/>
                <a:cs typeface="Times New Roman" pitchFamily="18" charset="0"/>
              </a:rPr>
              <a:t> due to cooling of Lava flow</a:t>
            </a:r>
          </a:p>
          <a:p>
            <a:pPr algn="just">
              <a:buClr>
                <a:schemeClr val="tx1"/>
              </a:buClr>
              <a:buFont typeface="Wingdings" pitchFamily="2" charset="2"/>
              <a:buChar char="Ø"/>
            </a:pPr>
            <a:r>
              <a:rPr lang="en-US" sz="2400" b="1" i="1" dirty="0" smtClean="0">
                <a:solidFill>
                  <a:srgbClr val="00B050"/>
                </a:solidFill>
                <a:latin typeface="Times New Roman" pitchFamily="18" charset="0"/>
                <a:cs typeface="Times New Roman" pitchFamily="18" charset="0"/>
              </a:rPr>
              <a:t>Also known as </a:t>
            </a:r>
            <a:r>
              <a:rPr lang="en-US" sz="2400" b="1" i="1" dirty="0" err="1" smtClean="0">
                <a:solidFill>
                  <a:srgbClr val="00B050"/>
                </a:solidFill>
                <a:latin typeface="Times New Roman" pitchFamily="18" charset="0"/>
                <a:cs typeface="Times New Roman" pitchFamily="18" charset="0"/>
              </a:rPr>
              <a:t>Regur</a:t>
            </a:r>
            <a:r>
              <a:rPr lang="en-US" sz="2400" b="1" i="1" dirty="0" smtClean="0">
                <a:solidFill>
                  <a:srgbClr val="00B050"/>
                </a:solidFill>
                <a:latin typeface="Times New Roman" pitchFamily="18" charset="0"/>
                <a:cs typeface="Times New Roman" pitchFamily="18" charset="0"/>
              </a:rPr>
              <a:t> soil &amp; most ideal for growing cotton.</a:t>
            </a:r>
          </a:p>
          <a:p>
            <a:pPr algn="just">
              <a:buClr>
                <a:schemeClr val="tx1"/>
              </a:buClr>
              <a:buFont typeface="Wingdings" pitchFamily="2" charset="2"/>
              <a:buChar char="Ø"/>
            </a:pPr>
            <a:r>
              <a:rPr lang="en-US" sz="2400" b="1" i="1" dirty="0" smtClean="0">
                <a:solidFill>
                  <a:srgbClr val="00B050"/>
                </a:solidFill>
                <a:latin typeface="Times New Roman" pitchFamily="18" charset="0"/>
                <a:cs typeface="Times New Roman" pitchFamily="18" charset="0"/>
              </a:rPr>
              <a:t>They are clayey in nature, so can hold moisture</a:t>
            </a:r>
          </a:p>
          <a:p>
            <a:pPr algn="just">
              <a:buClr>
                <a:schemeClr val="tx1"/>
              </a:buClr>
              <a:buFont typeface="Wingdings" pitchFamily="2" charset="2"/>
              <a:buChar char="Ø"/>
            </a:pPr>
            <a:r>
              <a:rPr lang="en-US" sz="2400" b="1" i="1" dirty="0" smtClean="0">
                <a:solidFill>
                  <a:srgbClr val="00B050"/>
                </a:solidFill>
                <a:latin typeface="Times New Roman" pitchFamily="18" charset="0"/>
                <a:cs typeface="Times New Roman" pitchFamily="18" charset="0"/>
              </a:rPr>
              <a:t>They are rich in Calcium Carbonate, Magnesium, Potash &amp; Lime</a:t>
            </a:r>
          </a:p>
          <a:p>
            <a:pPr algn="just">
              <a:buClr>
                <a:schemeClr val="tx1"/>
              </a:buClr>
              <a:buFont typeface="Wingdings" pitchFamily="2" charset="2"/>
              <a:buChar char="Ø"/>
            </a:pPr>
            <a:r>
              <a:rPr lang="en-US" sz="2400" b="1" i="1" dirty="0" smtClean="0">
                <a:solidFill>
                  <a:srgbClr val="00B050"/>
                </a:solidFill>
                <a:latin typeface="Times New Roman" pitchFamily="18" charset="0"/>
                <a:cs typeface="Times New Roman" pitchFamily="18" charset="0"/>
              </a:rPr>
              <a:t>Mostly found in Maharashtra, Gujarat &amp; Madhya Pradesh</a:t>
            </a:r>
            <a:endParaRPr lang="en-US" sz="2400" b="1" i="1" dirty="0" smtClean="0">
              <a:solidFill>
                <a:srgbClr val="0070C0"/>
              </a:solidFill>
              <a:latin typeface="Times New Roman" pitchFamily="18" charset="0"/>
              <a:cs typeface="Times New Roman" pitchFamily="18" charset="0"/>
            </a:endParaRPr>
          </a:p>
          <a:p>
            <a:pPr algn="just">
              <a:buClr>
                <a:schemeClr val="tx1"/>
              </a:buClr>
              <a:buNone/>
            </a:pPr>
            <a:endParaRPr lang="en-US" sz="2400" b="1" i="1" dirty="0" smtClean="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a:buNone/>
            </a:pPr>
            <a:r>
              <a:rPr lang="en-US" sz="2400" b="1" i="1" u="dotDash" dirty="0" smtClean="0">
                <a:solidFill>
                  <a:srgbClr val="0070C0"/>
                </a:solidFill>
                <a:latin typeface="Times New Roman" pitchFamily="18" charset="0"/>
                <a:cs typeface="Times New Roman" pitchFamily="18" charset="0"/>
              </a:rPr>
              <a:t>Red &amp; Yellow Soil</a:t>
            </a:r>
          </a:p>
          <a:p>
            <a:pPr algn="just">
              <a:buClr>
                <a:schemeClr val="tx1"/>
              </a:buClr>
              <a:buFont typeface="Wingdings" pitchFamily="2" charset="2"/>
              <a:buChar char="Ø"/>
            </a:pPr>
            <a:r>
              <a:rPr lang="en-US" sz="2400" b="1" i="1" dirty="0" smtClean="0">
                <a:solidFill>
                  <a:srgbClr val="00B050"/>
                </a:solidFill>
                <a:latin typeface="Times New Roman" pitchFamily="18" charset="0"/>
                <a:cs typeface="Times New Roman" pitchFamily="18" charset="0"/>
              </a:rPr>
              <a:t>This soil develops on crystalline igneous rocks in areas of low rainfall</a:t>
            </a:r>
          </a:p>
          <a:p>
            <a:pPr algn="just">
              <a:buClr>
                <a:schemeClr val="tx1"/>
              </a:buClr>
              <a:buFont typeface="Wingdings" pitchFamily="2" charset="2"/>
              <a:buChar char="Ø"/>
            </a:pPr>
            <a:r>
              <a:rPr lang="en-US" sz="2400" b="1" i="1" dirty="0" smtClean="0">
                <a:solidFill>
                  <a:srgbClr val="00B050"/>
                </a:solidFill>
                <a:latin typeface="Times New Roman" pitchFamily="18" charset="0"/>
                <a:cs typeface="Times New Roman" pitchFamily="18" charset="0"/>
              </a:rPr>
              <a:t>It develops a reddish </a:t>
            </a:r>
            <a:r>
              <a:rPr lang="en-US" sz="2400" b="1" i="1" dirty="0" err="1" smtClean="0">
                <a:solidFill>
                  <a:srgbClr val="00B050"/>
                </a:solidFill>
                <a:latin typeface="Times New Roman" pitchFamily="18" charset="0"/>
                <a:cs typeface="Times New Roman" pitchFamily="18" charset="0"/>
              </a:rPr>
              <a:t>colour</a:t>
            </a:r>
            <a:r>
              <a:rPr lang="en-US" sz="2400" b="1" i="1" dirty="0" smtClean="0">
                <a:solidFill>
                  <a:srgbClr val="00B050"/>
                </a:solidFill>
                <a:latin typeface="Times New Roman" pitchFamily="18" charset="0"/>
                <a:cs typeface="Times New Roman" pitchFamily="18" charset="0"/>
              </a:rPr>
              <a:t> due to diffusion of iron in crystalline &amp; metamorphic rocks</a:t>
            </a:r>
          </a:p>
          <a:p>
            <a:pPr algn="just">
              <a:buClr>
                <a:schemeClr val="tx1"/>
              </a:buClr>
              <a:buFont typeface="Wingdings" pitchFamily="2" charset="2"/>
              <a:buChar char="Ø"/>
            </a:pPr>
            <a:r>
              <a:rPr lang="en-US" sz="2400" b="1" i="1" dirty="0" smtClean="0">
                <a:solidFill>
                  <a:srgbClr val="00B050"/>
                </a:solidFill>
                <a:latin typeface="Times New Roman" pitchFamily="18" charset="0"/>
                <a:cs typeface="Times New Roman" pitchFamily="18" charset="0"/>
              </a:rPr>
              <a:t>It looks yellow when it occurs in a hydrated form</a:t>
            </a:r>
          </a:p>
          <a:p>
            <a:pPr algn="just">
              <a:buClr>
                <a:schemeClr val="tx1"/>
              </a:buClr>
              <a:buFont typeface="Wingdings" pitchFamily="2" charset="2"/>
              <a:buChar char="Ø"/>
            </a:pPr>
            <a:r>
              <a:rPr lang="en-US" sz="2400" b="1" i="1" dirty="0" smtClean="0">
                <a:solidFill>
                  <a:srgbClr val="00B050"/>
                </a:solidFill>
                <a:latin typeface="Times New Roman" pitchFamily="18" charset="0"/>
                <a:cs typeface="Times New Roman" pitchFamily="18" charset="0"/>
              </a:rPr>
              <a:t>Mostly found in </a:t>
            </a:r>
            <a:r>
              <a:rPr lang="en-US" sz="2400" b="1" i="1" dirty="0" err="1" smtClean="0">
                <a:solidFill>
                  <a:srgbClr val="00B050"/>
                </a:solidFill>
                <a:latin typeface="Times New Roman" pitchFamily="18" charset="0"/>
                <a:cs typeface="Times New Roman" pitchFamily="18" charset="0"/>
              </a:rPr>
              <a:t>Odisha</a:t>
            </a:r>
            <a:r>
              <a:rPr lang="en-US" sz="2400" b="1" i="1" dirty="0" smtClean="0">
                <a:solidFill>
                  <a:srgbClr val="00B050"/>
                </a:solidFill>
                <a:latin typeface="Times New Roman" pitchFamily="18" charset="0"/>
                <a:cs typeface="Times New Roman" pitchFamily="18" charset="0"/>
              </a:rPr>
              <a:t>, </a:t>
            </a:r>
            <a:r>
              <a:rPr lang="en-US" sz="2400" b="1" i="1" dirty="0" err="1" smtClean="0">
                <a:solidFill>
                  <a:srgbClr val="00B050"/>
                </a:solidFill>
                <a:latin typeface="Times New Roman" pitchFamily="18" charset="0"/>
                <a:cs typeface="Times New Roman" pitchFamily="18" charset="0"/>
              </a:rPr>
              <a:t>Chattisgarh</a:t>
            </a:r>
            <a:r>
              <a:rPr lang="en-US" sz="2400" b="1" i="1" dirty="0" smtClean="0">
                <a:solidFill>
                  <a:srgbClr val="00B050"/>
                </a:solidFill>
                <a:latin typeface="Times New Roman" pitchFamily="18" charset="0"/>
                <a:cs typeface="Times New Roman" pitchFamily="18" charset="0"/>
              </a:rPr>
              <a:t> etc</a:t>
            </a:r>
          </a:p>
          <a:p>
            <a:pPr algn="just">
              <a:buClr>
                <a:schemeClr val="tx1"/>
              </a:buClr>
              <a:buNone/>
            </a:pPr>
            <a:r>
              <a:rPr lang="en-US" sz="2400" b="1" i="1" u="dotDash" dirty="0" err="1" smtClean="0">
                <a:solidFill>
                  <a:srgbClr val="0070C0"/>
                </a:solidFill>
                <a:latin typeface="Times New Roman" pitchFamily="18" charset="0"/>
                <a:cs typeface="Times New Roman" pitchFamily="18" charset="0"/>
              </a:rPr>
              <a:t>Laterite</a:t>
            </a:r>
            <a:r>
              <a:rPr lang="en-US" sz="2400" b="1" i="1" u="dotDash" dirty="0" smtClean="0">
                <a:solidFill>
                  <a:srgbClr val="0070C0"/>
                </a:solidFill>
                <a:latin typeface="Times New Roman" pitchFamily="18" charset="0"/>
                <a:cs typeface="Times New Roman" pitchFamily="18" charset="0"/>
              </a:rPr>
              <a:t> Soil</a:t>
            </a:r>
          </a:p>
          <a:p>
            <a:pPr algn="just">
              <a:buClr>
                <a:schemeClr val="tx1"/>
              </a:buClr>
              <a:buFont typeface="Wingdings" pitchFamily="2" charset="2"/>
              <a:buChar char="Ø"/>
            </a:pPr>
            <a:r>
              <a:rPr lang="en-US" sz="2400" b="1" i="1" dirty="0" smtClean="0">
                <a:solidFill>
                  <a:srgbClr val="00B050"/>
                </a:solidFill>
                <a:latin typeface="Times New Roman" pitchFamily="18" charset="0"/>
                <a:cs typeface="Times New Roman" pitchFamily="18" charset="0"/>
              </a:rPr>
              <a:t>This type of soil develops in areas with high temperature &amp; heavy rainfall</a:t>
            </a:r>
          </a:p>
          <a:p>
            <a:pPr algn="just">
              <a:buClr>
                <a:schemeClr val="tx1"/>
              </a:buClr>
              <a:buFont typeface="Wingdings" pitchFamily="2" charset="2"/>
              <a:buChar char="Ø"/>
            </a:pPr>
            <a:r>
              <a:rPr lang="en-US" sz="2400" b="1" i="1" dirty="0" smtClean="0">
                <a:solidFill>
                  <a:srgbClr val="00B050"/>
                </a:solidFill>
                <a:latin typeface="Times New Roman" pitchFamily="18" charset="0"/>
                <a:cs typeface="Times New Roman" pitchFamily="18" charset="0"/>
              </a:rPr>
              <a:t>As a result of intense leaching &amp; heavy rain the humus content of the soil is low as most of the micro organisms especially bacteria get destroyed</a:t>
            </a:r>
          </a:p>
          <a:p>
            <a:pPr algn="just">
              <a:buClr>
                <a:schemeClr val="tx1"/>
              </a:buClr>
              <a:buFont typeface="Wingdings" pitchFamily="2" charset="2"/>
              <a:buChar char="Ø"/>
            </a:pPr>
            <a:r>
              <a:rPr lang="en-US" sz="2400" b="1" i="1" dirty="0" smtClean="0">
                <a:solidFill>
                  <a:srgbClr val="00B050"/>
                </a:solidFill>
                <a:latin typeface="Times New Roman" pitchFamily="18" charset="0"/>
                <a:cs typeface="Times New Roman" pitchFamily="18" charset="0"/>
              </a:rPr>
              <a:t>Mostly found in Karnataka, Kerala, Tamil Nadu etc</a:t>
            </a:r>
          </a:p>
          <a:p>
            <a:pPr algn="just">
              <a:buClr>
                <a:schemeClr val="tx1"/>
              </a:buClr>
              <a:buNone/>
            </a:pPr>
            <a:endParaRPr lang="en-US" sz="2400" b="1" i="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a:buNone/>
            </a:pPr>
            <a:r>
              <a:rPr lang="en-US" sz="2400" b="1" i="1" u="dotDash" dirty="0" smtClean="0">
                <a:solidFill>
                  <a:srgbClr val="0070C0"/>
                </a:solidFill>
                <a:latin typeface="Times New Roman" pitchFamily="18" charset="0"/>
                <a:cs typeface="Times New Roman" pitchFamily="18" charset="0"/>
              </a:rPr>
              <a:t>Arid Soil</a:t>
            </a:r>
          </a:p>
          <a:p>
            <a:pPr algn="just">
              <a:buClr>
                <a:schemeClr val="tx1"/>
              </a:buClr>
              <a:buFont typeface="Wingdings" pitchFamily="2" charset="2"/>
              <a:buChar char="Ø"/>
            </a:pPr>
            <a:r>
              <a:rPr lang="en-US" sz="2400" b="1" i="1" dirty="0" smtClean="0">
                <a:solidFill>
                  <a:srgbClr val="00B050"/>
                </a:solidFill>
                <a:latin typeface="Times New Roman" pitchFamily="18" charset="0"/>
                <a:cs typeface="Times New Roman" pitchFamily="18" charset="0"/>
              </a:rPr>
              <a:t>They are generally sandy in texture &amp; saline in nature</a:t>
            </a:r>
          </a:p>
          <a:p>
            <a:pPr algn="just">
              <a:buClr>
                <a:schemeClr val="tx1"/>
              </a:buClr>
              <a:buFont typeface="Wingdings" pitchFamily="2" charset="2"/>
              <a:buChar char="Ø"/>
            </a:pPr>
            <a:r>
              <a:rPr lang="en-US" sz="2400" b="1" i="1" dirty="0" smtClean="0">
                <a:solidFill>
                  <a:srgbClr val="00B050"/>
                </a:solidFill>
                <a:latin typeface="Times New Roman" pitchFamily="18" charset="0"/>
                <a:cs typeface="Times New Roman" pitchFamily="18" charset="0"/>
              </a:rPr>
              <a:t>Due to high evaporation of water in some areas the salt content is very high</a:t>
            </a:r>
          </a:p>
          <a:p>
            <a:pPr algn="just">
              <a:buClr>
                <a:schemeClr val="tx1"/>
              </a:buClr>
              <a:buFont typeface="Wingdings" pitchFamily="2" charset="2"/>
              <a:buChar char="Ø"/>
            </a:pPr>
            <a:r>
              <a:rPr lang="en-US" sz="2400" b="1" i="1" dirty="0" smtClean="0">
                <a:solidFill>
                  <a:srgbClr val="00B050"/>
                </a:solidFill>
                <a:latin typeface="Times New Roman" pitchFamily="18" charset="0"/>
                <a:cs typeface="Times New Roman" pitchFamily="18" charset="0"/>
              </a:rPr>
              <a:t>The soil lacks humus &amp; moisture</a:t>
            </a:r>
          </a:p>
          <a:p>
            <a:pPr algn="just">
              <a:buClr>
                <a:schemeClr val="tx1"/>
              </a:buClr>
              <a:buFont typeface="Wingdings" pitchFamily="2" charset="2"/>
              <a:buChar char="Ø"/>
            </a:pPr>
            <a:r>
              <a:rPr lang="en-US" sz="2400" b="1" i="1" dirty="0" err="1" smtClean="0">
                <a:solidFill>
                  <a:srgbClr val="00B050"/>
                </a:solidFill>
                <a:latin typeface="Times New Roman" pitchFamily="18" charset="0"/>
                <a:cs typeface="Times New Roman" pitchFamily="18" charset="0"/>
              </a:rPr>
              <a:t>Kankar</a:t>
            </a:r>
            <a:r>
              <a:rPr lang="en-US" sz="2400" b="1" i="1" dirty="0" smtClean="0">
                <a:solidFill>
                  <a:srgbClr val="00B050"/>
                </a:solidFill>
                <a:latin typeface="Times New Roman" pitchFamily="18" charset="0"/>
                <a:cs typeface="Times New Roman" pitchFamily="18" charset="0"/>
              </a:rPr>
              <a:t> layers are seen in the bottom horizons which restrict the infiltration of water</a:t>
            </a:r>
          </a:p>
          <a:p>
            <a:pPr algn="just">
              <a:buClr>
                <a:schemeClr val="tx1"/>
              </a:buClr>
              <a:buFont typeface="Wingdings" pitchFamily="2" charset="2"/>
              <a:buChar char="Ø"/>
            </a:pPr>
            <a:r>
              <a:rPr lang="en-US" sz="2400" b="1" i="1" dirty="0" smtClean="0">
                <a:solidFill>
                  <a:srgbClr val="00B050"/>
                </a:solidFill>
                <a:latin typeface="Times New Roman" pitchFamily="18" charset="0"/>
                <a:cs typeface="Times New Roman" pitchFamily="18" charset="0"/>
              </a:rPr>
              <a:t>Mostly found in Rajasthan</a:t>
            </a:r>
          </a:p>
          <a:p>
            <a:pPr algn="just">
              <a:buClr>
                <a:schemeClr val="tx1"/>
              </a:buClr>
              <a:buNone/>
            </a:pPr>
            <a:r>
              <a:rPr lang="en-US" sz="2400" b="1" i="1" u="dotDash" dirty="0" smtClean="0">
                <a:solidFill>
                  <a:srgbClr val="0070C0"/>
                </a:solidFill>
                <a:latin typeface="Times New Roman" pitchFamily="18" charset="0"/>
                <a:cs typeface="Times New Roman" pitchFamily="18" charset="0"/>
              </a:rPr>
              <a:t>Forest Soil</a:t>
            </a:r>
          </a:p>
          <a:p>
            <a:pPr algn="just">
              <a:buClr>
                <a:schemeClr val="tx1"/>
              </a:buClr>
              <a:buFont typeface="Wingdings" pitchFamily="2" charset="2"/>
              <a:buChar char="Ø"/>
            </a:pPr>
            <a:r>
              <a:rPr lang="en-US" sz="2400" b="1" i="1" dirty="0" smtClean="0">
                <a:solidFill>
                  <a:srgbClr val="00B050"/>
                </a:solidFill>
                <a:latin typeface="Times New Roman" pitchFamily="18" charset="0"/>
                <a:cs typeface="Times New Roman" pitchFamily="18" charset="0"/>
              </a:rPr>
              <a:t>This type of soil is found in hilly &amp; mountainous areas where sufficient rain forests are available </a:t>
            </a:r>
          </a:p>
          <a:p>
            <a:pPr algn="just">
              <a:buClr>
                <a:schemeClr val="tx1"/>
              </a:buClr>
              <a:buFont typeface="Wingdings" pitchFamily="2" charset="2"/>
              <a:buChar char="Ø"/>
            </a:pPr>
            <a:r>
              <a:rPr lang="en-US" sz="2400" b="1" i="1" dirty="0" smtClean="0">
                <a:solidFill>
                  <a:srgbClr val="00B050"/>
                </a:solidFill>
                <a:latin typeface="Times New Roman" pitchFamily="18" charset="0"/>
                <a:cs typeface="Times New Roman" pitchFamily="18" charset="0"/>
              </a:rPr>
              <a:t>They are loamy &amp; </a:t>
            </a:r>
            <a:r>
              <a:rPr lang="en-US" sz="2400" b="1" i="1" dirty="0" err="1" smtClean="0">
                <a:solidFill>
                  <a:srgbClr val="00B050"/>
                </a:solidFill>
                <a:latin typeface="Times New Roman" pitchFamily="18" charset="0"/>
                <a:cs typeface="Times New Roman" pitchFamily="18" charset="0"/>
              </a:rPr>
              <a:t>silty</a:t>
            </a:r>
            <a:r>
              <a:rPr lang="en-US" sz="2400" b="1" i="1" dirty="0" smtClean="0">
                <a:solidFill>
                  <a:srgbClr val="00B050"/>
                </a:solidFill>
                <a:latin typeface="Times New Roman" pitchFamily="18" charset="0"/>
                <a:cs typeface="Times New Roman" pitchFamily="18" charset="0"/>
              </a:rPr>
              <a:t> in valley sides &amp; coarse grained in the upper slopes</a:t>
            </a:r>
          </a:p>
          <a:p>
            <a:pPr algn="just">
              <a:buClr>
                <a:schemeClr val="tx1"/>
              </a:buClr>
              <a:buFont typeface="Wingdings" pitchFamily="2" charset="2"/>
              <a:buChar char="Ø"/>
            </a:pPr>
            <a:r>
              <a:rPr lang="en-US" sz="2400" b="1" i="1" dirty="0" smtClean="0">
                <a:solidFill>
                  <a:srgbClr val="00B050"/>
                </a:solidFill>
                <a:latin typeface="Times New Roman" pitchFamily="18" charset="0"/>
                <a:cs typeface="Times New Roman" pitchFamily="18" charset="0"/>
              </a:rPr>
              <a:t>They are acidic in nature with low humus content</a:t>
            </a:r>
          </a:p>
          <a:p>
            <a:pPr algn="just">
              <a:buClr>
                <a:schemeClr val="tx1"/>
              </a:buClr>
              <a:buFont typeface="Wingdings" pitchFamily="2" charset="2"/>
              <a:buChar char="Ø"/>
            </a:pPr>
            <a:r>
              <a:rPr lang="en-US" sz="2400" b="1" i="1" dirty="0" smtClean="0">
                <a:solidFill>
                  <a:srgbClr val="00B050"/>
                </a:solidFill>
                <a:latin typeface="Times New Roman" pitchFamily="18" charset="0"/>
                <a:cs typeface="Times New Roman" pitchFamily="18" charset="0"/>
              </a:rPr>
              <a:t>Mostly found in Jammu Kashmir, Sikkim etc</a:t>
            </a:r>
          </a:p>
          <a:p>
            <a:pPr algn="just">
              <a:buClr>
                <a:schemeClr val="tx1"/>
              </a:buClr>
              <a:buNone/>
            </a:pPr>
            <a:endParaRPr lang="en-US" sz="2400" b="1" i="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normAutofit/>
          </a:bodyPr>
          <a:lstStyle/>
          <a:p>
            <a:pPr algn="just">
              <a:buNone/>
            </a:pPr>
            <a:r>
              <a:rPr lang="en-US" sz="2400" b="1" i="1" u="sng" dirty="0" smtClean="0">
                <a:solidFill>
                  <a:srgbClr val="FF0000"/>
                </a:solidFill>
                <a:latin typeface="Times New Roman" pitchFamily="18" charset="0"/>
                <a:cs typeface="Times New Roman" pitchFamily="18" charset="0"/>
              </a:rPr>
              <a:t>SOIL EROSION &amp; CAUSES</a:t>
            </a:r>
          </a:p>
          <a:p>
            <a:pPr marL="0" indent="0" algn="just">
              <a:buNone/>
            </a:pPr>
            <a:r>
              <a:rPr lang="en-US" sz="2400" b="1" i="1" dirty="0" smtClean="0">
                <a:solidFill>
                  <a:srgbClr val="00B050"/>
                </a:solidFill>
                <a:latin typeface="Times New Roman" pitchFamily="18" charset="0"/>
                <a:cs typeface="Times New Roman" pitchFamily="18" charset="0"/>
              </a:rPr>
              <a:t>The denudation of the soil cover &amp; subsequent washing down is called </a:t>
            </a:r>
            <a:r>
              <a:rPr lang="en-US" sz="2400" b="1" i="1" u="sng" dirty="0" smtClean="0">
                <a:latin typeface="Times New Roman" pitchFamily="18" charset="0"/>
                <a:cs typeface="Times New Roman" pitchFamily="18" charset="0"/>
              </a:rPr>
              <a:t>Soil Erosion</a:t>
            </a:r>
            <a:r>
              <a:rPr lang="en-US" sz="2400" b="1" i="1" dirty="0" smtClean="0">
                <a:solidFill>
                  <a:srgbClr val="00B050"/>
                </a:solidFill>
                <a:latin typeface="Times New Roman" pitchFamily="18" charset="0"/>
                <a:cs typeface="Times New Roman" pitchFamily="18" charset="0"/>
              </a:rPr>
              <a:t>. Its main causes are Deforestation, Over Grazing, Mining &amp; Construction, Natural forces like Wind, Glacier &amp; Water etc.</a:t>
            </a:r>
          </a:p>
          <a:p>
            <a:pPr marL="0" indent="0" algn="just">
              <a:buNone/>
            </a:pPr>
            <a:r>
              <a:rPr lang="en-US" sz="2400" b="1" i="1" u="sng" dirty="0" smtClean="0">
                <a:solidFill>
                  <a:srgbClr val="FF0000"/>
                </a:solidFill>
                <a:latin typeface="Times New Roman" pitchFamily="18" charset="0"/>
                <a:cs typeface="Times New Roman" pitchFamily="18" charset="0"/>
              </a:rPr>
              <a:t>SOIL CONSERVATION METHODS</a:t>
            </a:r>
          </a:p>
          <a:p>
            <a:pPr marL="0" indent="0" algn="just">
              <a:buClr>
                <a:schemeClr val="tx1"/>
              </a:buClr>
              <a:buFont typeface="Wingdings" pitchFamily="2" charset="2"/>
              <a:buChar char="v"/>
            </a:pPr>
            <a:r>
              <a:rPr lang="en-US" sz="2400" b="1" i="1" dirty="0" smtClean="0">
                <a:solidFill>
                  <a:srgbClr val="00B050"/>
                </a:solidFill>
                <a:latin typeface="Times New Roman" pitchFamily="18" charset="0"/>
                <a:cs typeface="Times New Roman" pitchFamily="18" charset="0"/>
              </a:rPr>
              <a:t> </a:t>
            </a:r>
            <a:r>
              <a:rPr lang="en-US" sz="2400" b="1" i="1" dirty="0" err="1" smtClean="0">
                <a:solidFill>
                  <a:srgbClr val="00B050"/>
                </a:solidFill>
                <a:latin typeface="Times New Roman" pitchFamily="18" charset="0"/>
                <a:cs typeface="Times New Roman" pitchFamily="18" charset="0"/>
              </a:rPr>
              <a:t>Ploughing</a:t>
            </a:r>
            <a:r>
              <a:rPr lang="en-US" sz="2400" b="1" i="1" dirty="0" smtClean="0">
                <a:solidFill>
                  <a:srgbClr val="00B050"/>
                </a:solidFill>
                <a:latin typeface="Times New Roman" pitchFamily="18" charset="0"/>
                <a:cs typeface="Times New Roman" pitchFamily="18" charset="0"/>
              </a:rPr>
              <a:t> along the contour lines</a:t>
            </a:r>
          </a:p>
          <a:p>
            <a:pPr marL="0" indent="0" algn="just">
              <a:buClr>
                <a:schemeClr val="tx1"/>
              </a:buClr>
              <a:buFont typeface="Wingdings" pitchFamily="2" charset="2"/>
              <a:buChar char="v"/>
            </a:pPr>
            <a:r>
              <a:rPr lang="en-US" sz="2400" b="1" i="1" dirty="0" smtClean="0">
                <a:solidFill>
                  <a:srgbClr val="00B050"/>
                </a:solidFill>
                <a:latin typeface="Times New Roman" pitchFamily="18" charset="0"/>
                <a:cs typeface="Times New Roman" pitchFamily="18" charset="0"/>
              </a:rPr>
              <a:t> Cutting down steps on the slopes</a:t>
            </a:r>
          </a:p>
          <a:p>
            <a:pPr marL="0" indent="0" algn="just">
              <a:buClr>
                <a:schemeClr val="tx1"/>
              </a:buClr>
              <a:buFont typeface="Wingdings" pitchFamily="2" charset="2"/>
              <a:buChar char="v"/>
            </a:pPr>
            <a:r>
              <a:rPr lang="en-US" sz="2400" b="1" i="1" dirty="0" smtClean="0">
                <a:solidFill>
                  <a:srgbClr val="00B050"/>
                </a:solidFill>
                <a:latin typeface="Times New Roman" pitchFamily="18" charset="0"/>
                <a:cs typeface="Times New Roman" pitchFamily="18" charset="0"/>
              </a:rPr>
              <a:t> Terrace cultivation</a:t>
            </a:r>
          </a:p>
          <a:p>
            <a:pPr marL="0" indent="0" algn="just">
              <a:buClr>
                <a:schemeClr val="tx1"/>
              </a:buClr>
              <a:buFont typeface="Wingdings" pitchFamily="2" charset="2"/>
              <a:buChar char="v"/>
            </a:pPr>
            <a:r>
              <a:rPr lang="en-US" sz="2400" b="1" i="1" dirty="0" smtClean="0">
                <a:solidFill>
                  <a:srgbClr val="00B050"/>
                </a:solidFill>
                <a:latin typeface="Times New Roman" pitchFamily="18" charset="0"/>
                <a:cs typeface="Times New Roman" pitchFamily="18" charset="0"/>
              </a:rPr>
              <a:t> Strip cropping</a:t>
            </a:r>
          </a:p>
          <a:p>
            <a:pPr marL="0" indent="0" algn="just">
              <a:buClr>
                <a:schemeClr val="tx1"/>
              </a:buClr>
              <a:buFont typeface="Wingdings" pitchFamily="2" charset="2"/>
              <a:buChar char="v"/>
            </a:pPr>
            <a:r>
              <a:rPr lang="en-US" sz="2400" b="1" i="1" dirty="0" smtClean="0">
                <a:solidFill>
                  <a:srgbClr val="00B050"/>
                </a:solidFill>
                <a:latin typeface="Times New Roman" pitchFamily="18" charset="0"/>
                <a:cs typeface="Times New Roman" pitchFamily="18" charset="0"/>
              </a:rPr>
              <a:t> Planting lines of trees to create shelter belts</a:t>
            </a:r>
          </a:p>
          <a:p>
            <a:pPr marL="347663" indent="-347663" algn="just">
              <a:buClr>
                <a:schemeClr val="tx1"/>
              </a:buClr>
              <a:buFont typeface="Wingdings" pitchFamily="2" charset="2"/>
              <a:buChar char="v"/>
            </a:pPr>
            <a:r>
              <a:rPr lang="en-US" sz="2400" b="1" i="1" dirty="0" err="1" smtClean="0">
                <a:solidFill>
                  <a:srgbClr val="00B050"/>
                </a:solidFill>
                <a:latin typeface="Times New Roman" pitchFamily="18" charset="0"/>
                <a:cs typeface="Times New Roman" pitchFamily="18" charset="0"/>
              </a:rPr>
              <a:t>Stabilising</a:t>
            </a:r>
            <a:r>
              <a:rPr lang="en-US" sz="2400" b="1" i="1" dirty="0" smtClean="0">
                <a:solidFill>
                  <a:srgbClr val="00B050"/>
                </a:solidFill>
                <a:latin typeface="Times New Roman" pitchFamily="18" charset="0"/>
                <a:cs typeface="Times New Roman" pitchFamily="18" charset="0"/>
              </a:rPr>
              <a:t> of sand dunes by growing thorny bushes at the edges of deserts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Autofit/>
          </a:bodyPr>
          <a:lstStyle/>
          <a:p>
            <a:r>
              <a:rPr lang="en-US" sz="2000" u="sng" dirty="0" smtClean="0">
                <a:solidFill>
                  <a:srgbClr val="FF0000"/>
                </a:solidFill>
              </a:rPr>
              <a:t>HOME ASSIGNMENT</a:t>
            </a:r>
            <a:endParaRPr lang="en-US" sz="2000" u="sng" dirty="0">
              <a:solidFill>
                <a:srgbClr val="FF0000"/>
              </a:solidFill>
            </a:endParaRPr>
          </a:p>
        </p:txBody>
      </p:sp>
      <p:sp>
        <p:nvSpPr>
          <p:cNvPr id="3" name="Content Placeholder 2"/>
          <p:cNvSpPr>
            <a:spLocks noGrp="1"/>
          </p:cNvSpPr>
          <p:nvPr>
            <p:ph idx="1"/>
          </p:nvPr>
        </p:nvSpPr>
        <p:spPr>
          <a:xfrm>
            <a:off x="304800" y="533400"/>
            <a:ext cx="8610600" cy="6096000"/>
          </a:xfrm>
        </p:spPr>
        <p:txBody>
          <a:bodyPr>
            <a:normAutofit/>
          </a:bodyPr>
          <a:lstStyle/>
          <a:p>
            <a:pPr marL="457200" indent="-457200">
              <a:buAutoNum type="arabicPeriod"/>
            </a:pPr>
            <a:r>
              <a:rPr lang="en-US" sz="1600" b="1" i="1" dirty="0" smtClean="0">
                <a:solidFill>
                  <a:srgbClr val="7030A0"/>
                </a:solidFill>
                <a:latin typeface="Times New Roman" pitchFamily="18" charset="0"/>
                <a:cs typeface="Times New Roman" pitchFamily="18" charset="0"/>
              </a:rPr>
              <a:t>On the political map of India, locate &amp; label the different types of soil found in India.</a:t>
            </a:r>
          </a:p>
          <a:p>
            <a:pPr marL="457200" indent="-457200">
              <a:buAutoNum type="arabicPeriod"/>
            </a:pPr>
            <a:r>
              <a:rPr lang="en-US" sz="1600" b="1" i="1" dirty="0" smtClean="0">
                <a:solidFill>
                  <a:srgbClr val="7030A0"/>
                </a:solidFill>
                <a:latin typeface="Times New Roman" pitchFamily="18" charset="0"/>
                <a:cs typeface="Times New Roman" pitchFamily="18" charset="0"/>
              </a:rPr>
              <a:t>Solve the puzzle by following your search horizontally &amp; vertically to find the hidden answers</a:t>
            </a:r>
          </a:p>
          <a:p>
            <a:pPr marL="457200" indent="-457200">
              <a:buNone/>
            </a:pPr>
            <a:endParaRPr lang="en-US" sz="2400" b="1" i="1" dirty="0" smtClean="0">
              <a:solidFill>
                <a:srgbClr val="7030A0"/>
              </a:solidFill>
              <a:latin typeface="Times New Roman" pitchFamily="18" charset="0"/>
              <a:cs typeface="Times New Roman" pitchFamily="18" charset="0"/>
            </a:endParaRPr>
          </a:p>
          <a:p>
            <a:pPr marL="457200" indent="-457200">
              <a:buNone/>
            </a:pPr>
            <a:endParaRPr lang="en-US" sz="2400" b="1" i="1" dirty="0" smtClean="0">
              <a:solidFill>
                <a:srgbClr val="7030A0"/>
              </a:solidFill>
              <a:latin typeface="Times New Roman" pitchFamily="18" charset="0"/>
              <a:cs typeface="Times New Roman" pitchFamily="18" charset="0"/>
            </a:endParaRPr>
          </a:p>
          <a:p>
            <a:pPr marL="457200" indent="-457200">
              <a:buNone/>
            </a:pPr>
            <a:endParaRPr lang="en-US" sz="2400" b="1" i="1" dirty="0" smtClean="0">
              <a:solidFill>
                <a:srgbClr val="7030A0"/>
              </a:solidFill>
              <a:latin typeface="Times New Roman" pitchFamily="18" charset="0"/>
              <a:cs typeface="Times New Roman" pitchFamily="18" charset="0"/>
            </a:endParaRPr>
          </a:p>
          <a:p>
            <a:pPr marL="457200" indent="-457200">
              <a:buNone/>
            </a:pPr>
            <a:endParaRPr lang="en-US" sz="2400" b="1" i="1" dirty="0" smtClean="0">
              <a:solidFill>
                <a:srgbClr val="7030A0"/>
              </a:solidFill>
              <a:latin typeface="Times New Roman" pitchFamily="18" charset="0"/>
              <a:cs typeface="Times New Roman" pitchFamily="18" charset="0"/>
            </a:endParaRPr>
          </a:p>
          <a:p>
            <a:pPr marL="457200" indent="-457200">
              <a:buNone/>
            </a:pPr>
            <a:endParaRPr lang="en-US" sz="2400" b="1" i="1" dirty="0" smtClean="0">
              <a:solidFill>
                <a:srgbClr val="7030A0"/>
              </a:solidFill>
              <a:latin typeface="Times New Roman" pitchFamily="18" charset="0"/>
              <a:cs typeface="Times New Roman" pitchFamily="18" charset="0"/>
            </a:endParaRPr>
          </a:p>
          <a:p>
            <a:pPr marL="457200" indent="-457200">
              <a:buNone/>
            </a:pPr>
            <a:endParaRPr lang="en-US" sz="2400" b="1" i="1" dirty="0" smtClean="0">
              <a:solidFill>
                <a:srgbClr val="7030A0"/>
              </a:solidFill>
              <a:latin typeface="Times New Roman" pitchFamily="18" charset="0"/>
              <a:cs typeface="Times New Roman" pitchFamily="18" charset="0"/>
            </a:endParaRPr>
          </a:p>
          <a:p>
            <a:pPr marL="457200" indent="-457200">
              <a:buNone/>
            </a:pPr>
            <a:endParaRPr lang="en-US" sz="2400" b="1" i="1" dirty="0" smtClean="0">
              <a:solidFill>
                <a:srgbClr val="7030A0"/>
              </a:solidFill>
              <a:latin typeface="Times New Roman" pitchFamily="18" charset="0"/>
              <a:cs typeface="Times New Roman" pitchFamily="18" charset="0"/>
            </a:endParaRPr>
          </a:p>
          <a:p>
            <a:pPr marL="457200" indent="-457200">
              <a:buNone/>
            </a:pPr>
            <a:endParaRPr lang="en-US" sz="2400" b="1" i="1" dirty="0" smtClean="0">
              <a:solidFill>
                <a:srgbClr val="7030A0"/>
              </a:solidFill>
              <a:latin typeface="Times New Roman" pitchFamily="18" charset="0"/>
              <a:cs typeface="Times New Roman" pitchFamily="18" charset="0"/>
            </a:endParaRPr>
          </a:p>
          <a:p>
            <a:pPr marL="457200" indent="-457200">
              <a:buNone/>
            </a:pPr>
            <a:endParaRPr lang="en-US" sz="2400" b="1" i="1" dirty="0" smtClean="0">
              <a:solidFill>
                <a:srgbClr val="7030A0"/>
              </a:solidFill>
              <a:latin typeface="Times New Roman" pitchFamily="18" charset="0"/>
              <a:cs typeface="Times New Roman" pitchFamily="18" charset="0"/>
            </a:endParaRPr>
          </a:p>
          <a:p>
            <a:pPr marL="457200" indent="-457200" algn="ctr">
              <a:buNone/>
            </a:pPr>
            <a:endParaRPr lang="en-US" sz="2400" b="1" i="1" dirty="0" smtClean="0">
              <a:solidFill>
                <a:srgbClr val="7030A0"/>
              </a:solidFill>
              <a:latin typeface="Times New Roman" pitchFamily="18" charset="0"/>
              <a:cs typeface="Times New Roman" pitchFamily="18" charset="0"/>
            </a:endParaRPr>
          </a:p>
          <a:p>
            <a:pPr marL="457200" indent="-457200" algn="ctr">
              <a:buNone/>
            </a:pPr>
            <a:r>
              <a:rPr lang="en-US" sz="2400" b="1" i="1" dirty="0" smtClean="0">
                <a:solidFill>
                  <a:srgbClr val="00B050"/>
                </a:solidFill>
                <a:latin typeface="Times New Roman" pitchFamily="18" charset="0"/>
                <a:cs typeface="Times New Roman" pitchFamily="18" charset="0"/>
              </a:rPr>
              <a:t>*********</a:t>
            </a:r>
          </a:p>
          <a:p>
            <a:pPr marL="457200" indent="-457200" algn="r">
              <a:buNone/>
            </a:pPr>
            <a:r>
              <a:rPr lang="en-US" sz="1800" b="1" dirty="0" smtClean="0">
                <a:latin typeface="Times New Roman" pitchFamily="18" charset="0"/>
                <a:cs typeface="Times New Roman" pitchFamily="18" charset="0"/>
              </a:rPr>
              <a:t>- Mrs. </a:t>
            </a:r>
            <a:r>
              <a:rPr lang="en-US" sz="1800" b="1" dirty="0" err="1" smtClean="0">
                <a:latin typeface="Times New Roman" pitchFamily="18" charset="0"/>
                <a:cs typeface="Times New Roman" pitchFamily="18" charset="0"/>
              </a:rPr>
              <a:t>Shyama</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Barpanda</a:t>
            </a:r>
            <a:endParaRPr lang="en-US" sz="1800" b="1" dirty="0" smtClean="0">
              <a:latin typeface="Times New Roman" pitchFamily="18" charset="0"/>
              <a:cs typeface="Times New Roman" pitchFamily="18" charset="0"/>
            </a:endParaRPr>
          </a:p>
          <a:p>
            <a:pPr marL="457200" indent="-457200" algn="r">
              <a:buNone/>
            </a:pPr>
            <a:r>
              <a:rPr lang="en-US" sz="1600" b="1" dirty="0" smtClean="0">
                <a:latin typeface="Times New Roman" pitchFamily="18" charset="0"/>
                <a:cs typeface="Times New Roman" pitchFamily="18" charset="0"/>
              </a:rPr>
              <a:t>TGT (GEOGRAPHY)</a:t>
            </a:r>
          </a:p>
        </p:txBody>
      </p:sp>
      <p:pic>
        <p:nvPicPr>
          <p:cNvPr id="1026" name="Picture 2" descr="D:\GEOGRAPHY SLIDE -STD X (CHP-1)\old geo 10th\NCERT-Books-for-Class-10-Geography-Chapter-1-13.1.jpg"/>
          <p:cNvPicPr>
            <a:picLocks noChangeAspect="1" noChangeArrowheads="1"/>
          </p:cNvPicPr>
          <p:nvPr/>
        </p:nvPicPr>
        <p:blipFill>
          <a:blip r:embed="rId2"/>
          <a:srcRect/>
          <a:stretch>
            <a:fillRect/>
          </a:stretch>
        </p:blipFill>
        <p:spPr bwMode="auto">
          <a:xfrm>
            <a:off x="228600" y="1143000"/>
            <a:ext cx="8763000" cy="41148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848600" cy="914400"/>
          </a:xfrm>
        </p:spPr>
        <p:txBody>
          <a:bodyPr>
            <a:normAutofit fontScale="90000"/>
          </a:bodyPr>
          <a:lstStyle/>
          <a:p>
            <a:r>
              <a:rPr lang="en-US" sz="2800" b="1" u="sng" dirty="0" smtClean="0">
                <a:latin typeface="Times New Roman" pitchFamily="18" charset="0"/>
                <a:cs typeface="Times New Roman" pitchFamily="18" charset="0"/>
              </a:rPr>
              <a:t>GEOGRAPHY STD – X – </a:t>
            </a:r>
            <a:br>
              <a:rPr lang="en-US" sz="2800" b="1" u="sng" dirty="0" smtClean="0">
                <a:latin typeface="Times New Roman" pitchFamily="18" charset="0"/>
                <a:cs typeface="Times New Roman" pitchFamily="18" charset="0"/>
              </a:rPr>
            </a:br>
            <a:r>
              <a:rPr lang="en-US" sz="2800" b="1" u="sng" dirty="0" smtClean="0">
                <a:latin typeface="Times New Roman" pitchFamily="18" charset="0"/>
                <a:cs typeface="Times New Roman" pitchFamily="18" charset="0"/>
              </a:rPr>
              <a:t>CHP- 1 – RESOURCES &amp; DEVELOPMENT</a:t>
            </a:r>
            <a:endParaRPr lang="en-US" sz="2800" dirty="0"/>
          </a:p>
        </p:txBody>
      </p:sp>
      <p:sp>
        <p:nvSpPr>
          <p:cNvPr id="3" name="Subtitle 2"/>
          <p:cNvSpPr>
            <a:spLocks noGrp="1"/>
          </p:cNvSpPr>
          <p:nvPr>
            <p:ph type="subTitle" idx="1"/>
          </p:nvPr>
        </p:nvSpPr>
        <p:spPr>
          <a:xfrm>
            <a:off x="304800" y="1371600"/>
            <a:ext cx="8534400" cy="5181600"/>
          </a:xfrm>
        </p:spPr>
        <p:txBody>
          <a:bodyPr>
            <a:normAutofit lnSpcReduction="10000"/>
          </a:bodyPr>
          <a:lstStyle/>
          <a:p>
            <a:pPr algn="l"/>
            <a:r>
              <a:rPr lang="en-US" sz="2400" b="1" i="1" u="sng" dirty="0" smtClean="0">
                <a:solidFill>
                  <a:srgbClr val="FF0000"/>
                </a:solidFill>
                <a:latin typeface="Times New Roman" pitchFamily="18" charset="0"/>
                <a:cs typeface="Times New Roman" pitchFamily="18" charset="0"/>
              </a:rPr>
              <a:t>WHAT IS A RESOURCE</a:t>
            </a:r>
            <a:r>
              <a:rPr lang="en-US" sz="2400" b="1" i="1" dirty="0" smtClean="0">
                <a:solidFill>
                  <a:srgbClr val="FF0000"/>
                </a:solidFill>
                <a:latin typeface="Times New Roman" pitchFamily="18" charset="0"/>
                <a:cs typeface="Times New Roman" pitchFamily="18" charset="0"/>
              </a:rPr>
              <a:t>?</a:t>
            </a:r>
          </a:p>
          <a:p>
            <a:pPr algn="just"/>
            <a:r>
              <a:rPr lang="en-US" sz="2400" b="1" i="1" dirty="0" smtClean="0">
                <a:solidFill>
                  <a:srgbClr val="00B050"/>
                </a:solidFill>
                <a:latin typeface="Times New Roman" pitchFamily="18" charset="0"/>
                <a:cs typeface="Times New Roman" pitchFamily="18" charset="0"/>
              </a:rPr>
              <a:t>Everything available in our environment which can be used to satisfy our needs, provided it is technologically accessible, economically feasible &amp; culturally acceptable is called a Resource.</a:t>
            </a:r>
          </a:p>
          <a:p>
            <a:pPr algn="l"/>
            <a:endParaRPr lang="en-US" sz="2400" b="1" i="1" dirty="0" smtClean="0">
              <a:solidFill>
                <a:srgbClr val="00B050"/>
              </a:solidFill>
              <a:latin typeface="Times New Roman" pitchFamily="18" charset="0"/>
              <a:cs typeface="Times New Roman" pitchFamily="18" charset="0"/>
            </a:endParaRPr>
          </a:p>
          <a:p>
            <a:pPr algn="l"/>
            <a:endParaRPr lang="en-US" sz="2400" b="1" i="1" dirty="0" smtClean="0">
              <a:solidFill>
                <a:srgbClr val="00B050"/>
              </a:solidFill>
              <a:latin typeface="Times New Roman" pitchFamily="18" charset="0"/>
              <a:cs typeface="Times New Roman" pitchFamily="18" charset="0"/>
            </a:endParaRPr>
          </a:p>
          <a:p>
            <a:pPr algn="l"/>
            <a:endParaRPr lang="en-US" sz="2400" b="1" i="1" dirty="0" smtClean="0">
              <a:solidFill>
                <a:srgbClr val="00B050"/>
              </a:solidFill>
              <a:latin typeface="Times New Roman" pitchFamily="18" charset="0"/>
              <a:cs typeface="Times New Roman" pitchFamily="18" charset="0"/>
            </a:endParaRPr>
          </a:p>
          <a:p>
            <a:pPr algn="l"/>
            <a:endParaRPr lang="en-US" sz="2400" b="1" i="1" dirty="0" smtClean="0">
              <a:solidFill>
                <a:srgbClr val="00B050"/>
              </a:solidFill>
              <a:latin typeface="Times New Roman" pitchFamily="18" charset="0"/>
              <a:cs typeface="Times New Roman" pitchFamily="18" charset="0"/>
            </a:endParaRPr>
          </a:p>
          <a:p>
            <a:pPr algn="l"/>
            <a:endParaRPr lang="en-US" sz="2400" b="1" i="1" dirty="0" smtClean="0">
              <a:solidFill>
                <a:srgbClr val="00B050"/>
              </a:solidFill>
              <a:latin typeface="Times New Roman" pitchFamily="18" charset="0"/>
              <a:cs typeface="Times New Roman" pitchFamily="18" charset="0"/>
            </a:endParaRPr>
          </a:p>
          <a:p>
            <a:pPr algn="l"/>
            <a:endParaRPr lang="en-US" sz="2400" b="1" i="1" dirty="0" smtClean="0">
              <a:solidFill>
                <a:srgbClr val="00B050"/>
              </a:solidFill>
              <a:latin typeface="Times New Roman" pitchFamily="18" charset="0"/>
              <a:cs typeface="Times New Roman" pitchFamily="18" charset="0"/>
            </a:endParaRPr>
          </a:p>
          <a:p>
            <a:pPr algn="just"/>
            <a:r>
              <a:rPr lang="en-US" sz="2400" b="1" i="1" dirty="0" smtClean="0">
                <a:solidFill>
                  <a:srgbClr val="00B050"/>
                </a:solidFill>
                <a:latin typeface="Times New Roman" pitchFamily="18" charset="0"/>
                <a:cs typeface="Times New Roman" pitchFamily="18" charset="0"/>
              </a:rPr>
              <a:t>This figure shows human beings as the essential component of resource. They transform material available in our environment by using technology in various institutions into resources.</a:t>
            </a:r>
            <a:endParaRPr lang="en-US" sz="2400" b="1" i="1" dirty="0">
              <a:solidFill>
                <a:srgbClr val="00B050"/>
              </a:solidFill>
              <a:latin typeface="Times New Roman" pitchFamily="18" charset="0"/>
              <a:cs typeface="Times New Roman" pitchFamily="18" charset="0"/>
            </a:endParaRPr>
          </a:p>
        </p:txBody>
      </p:sp>
      <p:pic>
        <p:nvPicPr>
          <p:cNvPr id="1026" name="Picture 2" descr="C:\Users\TUSHAR\Downloads\NCERT-Books-for-Class-10-Geography-Chapter-1-01.1.jpg"/>
          <p:cNvPicPr>
            <a:picLocks noChangeAspect="1" noChangeArrowheads="1"/>
          </p:cNvPicPr>
          <p:nvPr/>
        </p:nvPicPr>
        <p:blipFill>
          <a:blip r:embed="rId3"/>
          <a:srcRect/>
          <a:stretch>
            <a:fillRect/>
          </a:stretch>
        </p:blipFill>
        <p:spPr bwMode="auto">
          <a:xfrm>
            <a:off x="990600" y="3124200"/>
            <a:ext cx="7140575" cy="2133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lstStyle/>
          <a:p>
            <a:pPr>
              <a:buNone/>
            </a:pPr>
            <a:r>
              <a:rPr lang="en-US" sz="2400" b="1" i="1" u="sng" dirty="0" smtClean="0">
                <a:solidFill>
                  <a:srgbClr val="FF0000"/>
                </a:solidFill>
                <a:latin typeface="Times New Roman" pitchFamily="18" charset="0"/>
                <a:cs typeface="Times New Roman" pitchFamily="18" charset="0"/>
              </a:rPr>
              <a:t>CLASIFICATION OF RESOURCES</a:t>
            </a:r>
          </a:p>
          <a:p>
            <a:pPr algn="just">
              <a:buNone/>
            </a:pPr>
            <a:r>
              <a:rPr lang="en-US" sz="2400" b="1" i="1" dirty="0" smtClean="0">
                <a:solidFill>
                  <a:srgbClr val="00B050"/>
                </a:solidFill>
                <a:latin typeface="Times New Roman" pitchFamily="18" charset="0"/>
                <a:cs typeface="Times New Roman" pitchFamily="18" charset="0"/>
              </a:rPr>
              <a:t>Resources can be classified in the following ways:</a:t>
            </a:r>
          </a:p>
          <a:p>
            <a:pPr algn="just">
              <a:buNone/>
            </a:pPr>
            <a:r>
              <a:rPr lang="en-US" sz="2400" b="1" i="1" u="sng" dirty="0" smtClean="0">
                <a:solidFill>
                  <a:srgbClr val="00B0F0"/>
                </a:solidFill>
                <a:latin typeface="Times New Roman" pitchFamily="18" charset="0"/>
                <a:cs typeface="Times New Roman" pitchFamily="18" charset="0"/>
              </a:rPr>
              <a:t>On the basis of origin</a:t>
            </a:r>
            <a:r>
              <a:rPr lang="en-US" sz="2400" b="1" i="1" dirty="0" smtClean="0">
                <a:solidFill>
                  <a:srgbClr val="00B0F0"/>
                </a:solidFill>
                <a:latin typeface="Times New Roman" pitchFamily="18" charset="0"/>
                <a:cs typeface="Times New Roman" pitchFamily="18" charset="0"/>
              </a:rPr>
              <a:t> –</a:t>
            </a:r>
            <a:r>
              <a:rPr lang="en-US" sz="2400" b="1" i="1" dirty="0" smtClean="0">
                <a:solidFill>
                  <a:srgbClr val="00B050"/>
                </a:solidFill>
                <a:latin typeface="Times New Roman" pitchFamily="18" charset="0"/>
                <a:cs typeface="Times New Roman" pitchFamily="18" charset="0"/>
              </a:rPr>
              <a:t> Biotic &amp; </a:t>
            </a:r>
            <a:r>
              <a:rPr lang="en-US" sz="2400" b="1" i="1" dirty="0" err="1" smtClean="0">
                <a:solidFill>
                  <a:srgbClr val="00B050"/>
                </a:solidFill>
                <a:latin typeface="Times New Roman" pitchFamily="18" charset="0"/>
                <a:cs typeface="Times New Roman" pitchFamily="18" charset="0"/>
              </a:rPr>
              <a:t>Abiotic</a:t>
            </a:r>
            <a:r>
              <a:rPr lang="en-US" sz="2400" b="1" i="1" dirty="0" smtClean="0">
                <a:solidFill>
                  <a:srgbClr val="00B050"/>
                </a:solidFill>
                <a:latin typeface="Times New Roman" pitchFamily="18" charset="0"/>
                <a:cs typeface="Times New Roman" pitchFamily="18" charset="0"/>
              </a:rPr>
              <a:t> Resources</a:t>
            </a:r>
          </a:p>
          <a:p>
            <a:pPr marL="0" indent="0" algn="just">
              <a:buNone/>
            </a:pPr>
            <a:r>
              <a:rPr lang="en-US" sz="2400" b="1" i="1" u="wavyHeavy" dirty="0" smtClean="0">
                <a:solidFill>
                  <a:srgbClr val="002060"/>
                </a:solidFill>
                <a:latin typeface="Times New Roman" pitchFamily="18" charset="0"/>
                <a:cs typeface="Times New Roman" pitchFamily="18" charset="0"/>
              </a:rPr>
              <a:t>Biotic Resources</a:t>
            </a:r>
            <a:r>
              <a:rPr lang="en-US" sz="2400" b="1" i="1" dirty="0" smtClean="0">
                <a:solidFill>
                  <a:srgbClr val="002060"/>
                </a:solidFill>
                <a:latin typeface="Times New Roman" pitchFamily="18" charset="0"/>
                <a:cs typeface="Times New Roman" pitchFamily="18" charset="0"/>
              </a:rPr>
              <a:t>- </a:t>
            </a:r>
            <a:r>
              <a:rPr lang="en-US" sz="2400" b="1" i="1" dirty="0" smtClean="0">
                <a:solidFill>
                  <a:srgbClr val="00B050"/>
                </a:solidFill>
                <a:latin typeface="Times New Roman" pitchFamily="18" charset="0"/>
                <a:cs typeface="Times New Roman" pitchFamily="18" charset="0"/>
              </a:rPr>
              <a:t>They are obtained from biosphere &amp; have life. </a:t>
            </a:r>
            <a:r>
              <a:rPr lang="en-US" sz="2400" b="1" i="1" dirty="0" err="1" smtClean="0">
                <a:solidFill>
                  <a:srgbClr val="00B050"/>
                </a:solidFill>
                <a:latin typeface="Times New Roman" pitchFamily="18" charset="0"/>
                <a:cs typeface="Times New Roman" pitchFamily="18" charset="0"/>
              </a:rPr>
              <a:t>Eg</a:t>
            </a:r>
            <a:r>
              <a:rPr lang="en-US" sz="2400" b="1" i="1" dirty="0" smtClean="0">
                <a:solidFill>
                  <a:srgbClr val="00B050"/>
                </a:solidFill>
                <a:latin typeface="Times New Roman" pitchFamily="18" charset="0"/>
                <a:cs typeface="Times New Roman" pitchFamily="18" charset="0"/>
              </a:rPr>
              <a:t>. Human Beings, Flora, Fauna etc.</a:t>
            </a:r>
          </a:p>
          <a:p>
            <a:pPr marL="0" indent="0" algn="just">
              <a:buNone/>
            </a:pPr>
            <a:r>
              <a:rPr lang="en-US" sz="2400" b="1" i="1" u="wavyHeavy" dirty="0" err="1" smtClean="0">
                <a:solidFill>
                  <a:srgbClr val="002060"/>
                </a:solidFill>
                <a:latin typeface="Times New Roman" pitchFamily="18" charset="0"/>
                <a:cs typeface="Times New Roman" pitchFamily="18" charset="0"/>
              </a:rPr>
              <a:t>Abiotic</a:t>
            </a:r>
            <a:r>
              <a:rPr lang="en-US" sz="2400" b="1" i="1" u="wavyHeavy" dirty="0" smtClean="0">
                <a:solidFill>
                  <a:srgbClr val="002060"/>
                </a:solidFill>
                <a:latin typeface="Times New Roman" pitchFamily="18" charset="0"/>
                <a:cs typeface="Times New Roman" pitchFamily="18" charset="0"/>
              </a:rPr>
              <a:t> Resources</a:t>
            </a:r>
            <a:r>
              <a:rPr lang="en-US" sz="2400" b="1" i="1" dirty="0" smtClean="0">
                <a:solidFill>
                  <a:srgbClr val="002060"/>
                </a:solidFill>
                <a:latin typeface="Times New Roman" pitchFamily="18" charset="0"/>
                <a:cs typeface="Times New Roman" pitchFamily="18" charset="0"/>
              </a:rPr>
              <a:t>- </a:t>
            </a:r>
            <a:r>
              <a:rPr lang="en-US" sz="2400" b="1" i="1" dirty="0" smtClean="0">
                <a:solidFill>
                  <a:srgbClr val="00B050"/>
                </a:solidFill>
                <a:latin typeface="Times New Roman" pitchFamily="18" charset="0"/>
                <a:cs typeface="Times New Roman" pitchFamily="18" charset="0"/>
              </a:rPr>
              <a:t>All things which are composed of non living things. </a:t>
            </a:r>
            <a:r>
              <a:rPr lang="en-US" sz="2400" b="1" i="1" dirty="0" err="1" smtClean="0">
                <a:solidFill>
                  <a:srgbClr val="00B050"/>
                </a:solidFill>
                <a:latin typeface="Times New Roman" pitchFamily="18" charset="0"/>
                <a:cs typeface="Times New Roman" pitchFamily="18" charset="0"/>
              </a:rPr>
              <a:t>Eg</a:t>
            </a:r>
            <a:r>
              <a:rPr lang="en-US" sz="2400" b="1" i="1" dirty="0" smtClean="0">
                <a:solidFill>
                  <a:srgbClr val="00B050"/>
                </a:solidFill>
                <a:latin typeface="Times New Roman" pitchFamily="18" charset="0"/>
                <a:cs typeface="Times New Roman" pitchFamily="18" charset="0"/>
              </a:rPr>
              <a:t>. Rocks, Metals, etc.</a:t>
            </a:r>
          </a:p>
          <a:p>
            <a:pPr marL="0" indent="0" algn="just">
              <a:buNone/>
            </a:pPr>
            <a:r>
              <a:rPr lang="en-US" sz="2400" b="1" i="1" u="sng" dirty="0" smtClean="0">
                <a:solidFill>
                  <a:srgbClr val="00B0F0"/>
                </a:solidFill>
                <a:latin typeface="Times New Roman" pitchFamily="18" charset="0"/>
                <a:cs typeface="Times New Roman" pitchFamily="18" charset="0"/>
              </a:rPr>
              <a:t>On the basis of exhaustibility</a:t>
            </a:r>
            <a:r>
              <a:rPr lang="en-US" sz="2400" b="1" i="1" dirty="0" smtClean="0">
                <a:solidFill>
                  <a:srgbClr val="00B0F0"/>
                </a:solidFill>
                <a:latin typeface="Times New Roman" pitchFamily="18" charset="0"/>
                <a:cs typeface="Times New Roman" pitchFamily="18" charset="0"/>
              </a:rPr>
              <a:t> - </a:t>
            </a:r>
            <a:r>
              <a:rPr lang="en-US" sz="2400" b="1" i="1" dirty="0" smtClean="0">
                <a:solidFill>
                  <a:srgbClr val="00B050"/>
                </a:solidFill>
                <a:latin typeface="Times New Roman" pitchFamily="18" charset="0"/>
                <a:cs typeface="Times New Roman" pitchFamily="18" charset="0"/>
              </a:rPr>
              <a:t>Renewable &amp; Non Renewable Resources</a:t>
            </a:r>
          </a:p>
          <a:p>
            <a:pPr marL="0" indent="0" algn="just">
              <a:buNone/>
            </a:pPr>
            <a:r>
              <a:rPr lang="en-US" sz="2400" b="1" i="1" u="wavyHeavy" dirty="0" smtClean="0">
                <a:solidFill>
                  <a:srgbClr val="002060"/>
                </a:solidFill>
                <a:latin typeface="Times New Roman" pitchFamily="18" charset="0"/>
                <a:cs typeface="Times New Roman" pitchFamily="18" charset="0"/>
              </a:rPr>
              <a:t>Renewable Resources</a:t>
            </a:r>
            <a:r>
              <a:rPr lang="en-US" sz="2400" b="1" i="1" dirty="0" smtClean="0">
                <a:solidFill>
                  <a:srgbClr val="002060"/>
                </a:solidFill>
                <a:latin typeface="Times New Roman" pitchFamily="18" charset="0"/>
                <a:cs typeface="Times New Roman" pitchFamily="18" charset="0"/>
              </a:rPr>
              <a:t>- </a:t>
            </a:r>
            <a:r>
              <a:rPr lang="en-US" sz="2400" b="1" i="1" dirty="0" err="1" smtClean="0">
                <a:solidFill>
                  <a:srgbClr val="00B050"/>
                </a:solidFill>
                <a:latin typeface="Times New Roman" pitchFamily="18" charset="0"/>
                <a:cs typeface="Times New Roman" pitchFamily="18" charset="0"/>
              </a:rPr>
              <a:t>Resouces</a:t>
            </a:r>
            <a:r>
              <a:rPr lang="en-US" sz="2400" b="1" i="1" dirty="0" smtClean="0">
                <a:solidFill>
                  <a:srgbClr val="00B050"/>
                </a:solidFill>
                <a:latin typeface="Times New Roman" pitchFamily="18" charset="0"/>
                <a:cs typeface="Times New Roman" pitchFamily="18" charset="0"/>
              </a:rPr>
              <a:t> which can be renewed or reproduced by physical, chemical or mechanical processes. </a:t>
            </a:r>
            <a:r>
              <a:rPr lang="en-US" sz="2400" b="1" i="1" dirty="0" err="1" smtClean="0">
                <a:solidFill>
                  <a:srgbClr val="00B050"/>
                </a:solidFill>
                <a:latin typeface="Times New Roman" pitchFamily="18" charset="0"/>
                <a:cs typeface="Times New Roman" pitchFamily="18" charset="0"/>
              </a:rPr>
              <a:t>Eg</a:t>
            </a:r>
            <a:r>
              <a:rPr lang="en-US" sz="2400" b="1" i="1" dirty="0" smtClean="0">
                <a:solidFill>
                  <a:srgbClr val="00B050"/>
                </a:solidFill>
                <a:latin typeface="Times New Roman" pitchFamily="18" charset="0"/>
                <a:cs typeface="Times New Roman" pitchFamily="18" charset="0"/>
              </a:rPr>
              <a:t>. Forests, Solar Energy, Wind Energy etc.</a:t>
            </a:r>
          </a:p>
          <a:p>
            <a:pPr marL="0" indent="0" algn="just">
              <a:buNone/>
            </a:pPr>
            <a:r>
              <a:rPr lang="en-US" sz="2400" b="1" i="1" u="wavyHeavy" dirty="0" smtClean="0">
                <a:solidFill>
                  <a:srgbClr val="002060"/>
                </a:solidFill>
                <a:latin typeface="Times New Roman" pitchFamily="18" charset="0"/>
                <a:cs typeface="Times New Roman" pitchFamily="18" charset="0"/>
              </a:rPr>
              <a:t>Non-Renewable Resources</a:t>
            </a:r>
            <a:r>
              <a:rPr lang="en-US" sz="2400" b="1" i="1" dirty="0" smtClean="0">
                <a:solidFill>
                  <a:srgbClr val="002060"/>
                </a:solidFill>
                <a:latin typeface="Times New Roman" pitchFamily="18" charset="0"/>
                <a:cs typeface="Times New Roman" pitchFamily="18" charset="0"/>
              </a:rPr>
              <a:t>- </a:t>
            </a:r>
            <a:r>
              <a:rPr lang="en-US" sz="2400" b="1" i="1" dirty="0" smtClean="0">
                <a:solidFill>
                  <a:srgbClr val="00B050"/>
                </a:solidFill>
                <a:latin typeface="Times New Roman" pitchFamily="18" charset="0"/>
                <a:cs typeface="Times New Roman" pitchFamily="18" charset="0"/>
              </a:rPr>
              <a:t>These resources take millions of years in their formation. </a:t>
            </a:r>
            <a:r>
              <a:rPr lang="en-US" sz="2400" b="1" i="1" dirty="0" err="1" smtClean="0">
                <a:solidFill>
                  <a:srgbClr val="00B050"/>
                </a:solidFill>
                <a:latin typeface="Times New Roman" pitchFamily="18" charset="0"/>
                <a:cs typeface="Times New Roman" pitchFamily="18" charset="0"/>
              </a:rPr>
              <a:t>Eg</a:t>
            </a:r>
            <a:r>
              <a:rPr lang="en-US" sz="2400" b="1" i="1" dirty="0" smtClean="0">
                <a:solidFill>
                  <a:srgbClr val="00B050"/>
                </a:solidFill>
                <a:latin typeface="Times New Roman" pitchFamily="18" charset="0"/>
                <a:cs typeface="Times New Roman" pitchFamily="18" charset="0"/>
              </a:rPr>
              <a:t>. Minerals, Fossil Fuels etc.</a:t>
            </a:r>
            <a:endParaRPr lang="en-US" sz="2400" b="1" i="1" dirty="0" smtClean="0">
              <a:solidFill>
                <a:srgbClr val="002060"/>
              </a:solidFill>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a:bodyPr>
          <a:lstStyle/>
          <a:p>
            <a:pPr algn="just">
              <a:buNone/>
            </a:pPr>
            <a:r>
              <a:rPr lang="en-US" sz="2400" b="1" i="1" u="sng" dirty="0" smtClean="0">
                <a:solidFill>
                  <a:srgbClr val="00B0F0"/>
                </a:solidFill>
                <a:latin typeface="Times New Roman" pitchFamily="18" charset="0"/>
                <a:cs typeface="Times New Roman" pitchFamily="18" charset="0"/>
              </a:rPr>
              <a:t>On the basis of ownership</a:t>
            </a:r>
            <a:r>
              <a:rPr lang="en-US" sz="2400" b="1" i="1" dirty="0" smtClean="0">
                <a:solidFill>
                  <a:srgbClr val="00B0F0"/>
                </a:solidFill>
                <a:latin typeface="Times New Roman" pitchFamily="18" charset="0"/>
                <a:cs typeface="Times New Roman" pitchFamily="18" charset="0"/>
              </a:rPr>
              <a:t> –</a:t>
            </a:r>
          </a:p>
          <a:p>
            <a:pPr marL="0" indent="0" algn="just">
              <a:buNone/>
            </a:pPr>
            <a:r>
              <a:rPr lang="en-US" sz="2400" b="1" i="1" u="wavyHeavy" dirty="0" err="1" smtClean="0">
                <a:solidFill>
                  <a:srgbClr val="002060"/>
                </a:solidFill>
                <a:latin typeface="Times New Roman" pitchFamily="18" charset="0"/>
                <a:cs typeface="Times New Roman" pitchFamily="18" charset="0"/>
              </a:rPr>
              <a:t>Individal</a:t>
            </a:r>
            <a:r>
              <a:rPr lang="en-US" sz="2400" b="1" i="1" u="wavyHeavy" dirty="0" smtClean="0">
                <a:solidFill>
                  <a:srgbClr val="002060"/>
                </a:solidFill>
                <a:latin typeface="Times New Roman" pitchFamily="18" charset="0"/>
                <a:cs typeface="Times New Roman" pitchFamily="18" charset="0"/>
              </a:rPr>
              <a:t> Resources</a:t>
            </a:r>
            <a:r>
              <a:rPr lang="en-US" sz="2400" b="1" i="1" dirty="0" smtClean="0">
                <a:solidFill>
                  <a:srgbClr val="002060"/>
                </a:solidFill>
                <a:latin typeface="Times New Roman" pitchFamily="18" charset="0"/>
                <a:cs typeface="Times New Roman" pitchFamily="18" charset="0"/>
              </a:rPr>
              <a:t>- </a:t>
            </a:r>
            <a:r>
              <a:rPr lang="en-US" sz="2400" b="1" i="1" dirty="0" smtClean="0">
                <a:solidFill>
                  <a:srgbClr val="00B050"/>
                </a:solidFill>
                <a:latin typeface="Times New Roman" pitchFamily="18" charset="0"/>
                <a:cs typeface="Times New Roman" pitchFamily="18" charset="0"/>
              </a:rPr>
              <a:t>They are owned privately by individuals. </a:t>
            </a:r>
            <a:r>
              <a:rPr lang="en-US" sz="2400" b="1" i="1" dirty="0" err="1" smtClean="0">
                <a:solidFill>
                  <a:srgbClr val="00B050"/>
                </a:solidFill>
                <a:latin typeface="Times New Roman" pitchFamily="18" charset="0"/>
                <a:cs typeface="Times New Roman" pitchFamily="18" charset="0"/>
              </a:rPr>
              <a:t>Eg</a:t>
            </a:r>
            <a:r>
              <a:rPr lang="en-US" sz="2400" b="1" i="1" dirty="0" smtClean="0">
                <a:solidFill>
                  <a:srgbClr val="00B050"/>
                </a:solidFill>
                <a:latin typeface="Times New Roman" pitchFamily="18" charset="0"/>
                <a:cs typeface="Times New Roman" pitchFamily="18" charset="0"/>
              </a:rPr>
              <a:t>. Plots, Houses etc.</a:t>
            </a:r>
          </a:p>
          <a:p>
            <a:pPr marL="0" indent="0" algn="just">
              <a:buNone/>
            </a:pPr>
            <a:r>
              <a:rPr lang="en-US" sz="2400" b="1" i="1" u="wavyHeavy" dirty="0" smtClean="0">
                <a:solidFill>
                  <a:srgbClr val="002060"/>
                </a:solidFill>
                <a:latin typeface="Times New Roman" pitchFamily="18" charset="0"/>
                <a:cs typeface="Times New Roman" pitchFamily="18" charset="0"/>
              </a:rPr>
              <a:t>Community Owned Resources</a:t>
            </a:r>
            <a:r>
              <a:rPr lang="en-US" sz="2400" b="1" i="1" dirty="0" smtClean="0">
                <a:solidFill>
                  <a:srgbClr val="002060"/>
                </a:solidFill>
                <a:latin typeface="Times New Roman" pitchFamily="18" charset="0"/>
                <a:cs typeface="Times New Roman" pitchFamily="18" charset="0"/>
              </a:rPr>
              <a:t> – </a:t>
            </a:r>
            <a:r>
              <a:rPr lang="en-US" sz="2400" b="1" i="1" dirty="0" smtClean="0">
                <a:solidFill>
                  <a:srgbClr val="00B050"/>
                </a:solidFill>
                <a:latin typeface="Times New Roman" pitchFamily="18" charset="0"/>
                <a:cs typeface="Times New Roman" pitchFamily="18" charset="0"/>
              </a:rPr>
              <a:t>There are resources which are accessible to all the members of the community. </a:t>
            </a:r>
            <a:r>
              <a:rPr lang="en-US" sz="2400" b="1" i="1" dirty="0" err="1" smtClean="0">
                <a:solidFill>
                  <a:srgbClr val="00B050"/>
                </a:solidFill>
                <a:latin typeface="Times New Roman" pitchFamily="18" charset="0"/>
                <a:cs typeface="Times New Roman" pitchFamily="18" charset="0"/>
              </a:rPr>
              <a:t>Eg</a:t>
            </a:r>
            <a:r>
              <a:rPr lang="en-US" sz="2400" b="1" i="1" dirty="0" smtClean="0">
                <a:solidFill>
                  <a:srgbClr val="00B050"/>
                </a:solidFill>
                <a:latin typeface="Times New Roman" pitchFamily="18" charset="0"/>
                <a:cs typeface="Times New Roman" pitchFamily="18" charset="0"/>
              </a:rPr>
              <a:t>. Burial Grounds, Public Parks etc.</a:t>
            </a:r>
          </a:p>
          <a:p>
            <a:pPr marL="0" indent="0" algn="just">
              <a:buNone/>
            </a:pPr>
            <a:r>
              <a:rPr lang="en-US" sz="2400" b="1" i="1" u="wavyHeavy" dirty="0" smtClean="0">
                <a:solidFill>
                  <a:srgbClr val="002060"/>
                </a:solidFill>
                <a:latin typeface="Times New Roman" pitchFamily="18" charset="0"/>
                <a:cs typeface="Times New Roman" pitchFamily="18" charset="0"/>
              </a:rPr>
              <a:t>National Resources</a:t>
            </a:r>
            <a:r>
              <a:rPr lang="en-US" sz="2400" b="1" i="1" dirty="0" smtClean="0">
                <a:solidFill>
                  <a:srgbClr val="00B050"/>
                </a:solidFill>
                <a:latin typeface="Times New Roman" pitchFamily="18" charset="0"/>
                <a:cs typeface="Times New Roman" pitchFamily="18" charset="0"/>
              </a:rPr>
              <a:t> </a:t>
            </a:r>
            <a:r>
              <a:rPr lang="en-US" sz="2400" b="1" i="1" dirty="0" smtClean="0">
                <a:solidFill>
                  <a:srgbClr val="002060"/>
                </a:solidFill>
                <a:latin typeface="Times New Roman" pitchFamily="18" charset="0"/>
                <a:cs typeface="Times New Roman" pitchFamily="18" charset="0"/>
              </a:rPr>
              <a:t>– </a:t>
            </a:r>
            <a:r>
              <a:rPr lang="en-US" sz="2400" b="1" i="1" dirty="0" smtClean="0">
                <a:solidFill>
                  <a:srgbClr val="00B050"/>
                </a:solidFill>
                <a:latin typeface="Times New Roman" pitchFamily="18" charset="0"/>
                <a:cs typeface="Times New Roman" pitchFamily="18" charset="0"/>
              </a:rPr>
              <a:t>Resources that belong to a nation. </a:t>
            </a:r>
            <a:r>
              <a:rPr lang="en-US" sz="2400" b="1" i="1" dirty="0" err="1" smtClean="0">
                <a:solidFill>
                  <a:srgbClr val="00B050"/>
                </a:solidFill>
                <a:latin typeface="Times New Roman" pitchFamily="18" charset="0"/>
                <a:cs typeface="Times New Roman" pitchFamily="18" charset="0"/>
              </a:rPr>
              <a:t>Eg</a:t>
            </a:r>
            <a:r>
              <a:rPr lang="en-US" sz="2400" b="1" i="1" dirty="0" smtClean="0">
                <a:solidFill>
                  <a:srgbClr val="00B050"/>
                </a:solidFill>
                <a:latin typeface="Times New Roman" pitchFamily="18" charset="0"/>
                <a:cs typeface="Times New Roman" pitchFamily="18" charset="0"/>
              </a:rPr>
              <a:t>. Minerals, Water Resource, Wildlife etc.</a:t>
            </a:r>
          </a:p>
          <a:p>
            <a:pPr marL="0" indent="0" algn="just">
              <a:buNone/>
            </a:pPr>
            <a:r>
              <a:rPr lang="en-US" sz="2400" b="1" i="1" u="wavyHeavy" dirty="0" smtClean="0">
                <a:solidFill>
                  <a:srgbClr val="002060"/>
                </a:solidFill>
                <a:latin typeface="Times New Roman" pitchFamily="18" charset="0"/>
                <a:cs typeface="Times New Roman" pitchFamily="18" charset="0"/>
              </a:rPr>
              <a:t>International Resources</a:t>
            </a:r>
            <a:r>
              <a:rPr lang="en-US" sz="2400" b="1" i="1" dirty="0" smtClean="0">
                <a:solidFill>
                  <a:srgbClr val="00B050"/>
                </a:solidFill>
                <a:latin typeface="Times New Roman" pitchFamily="18" charset="0"/>
                <a:cs typeface="Times New Roman" pitchFamily="18" charset="0"/>
              </a:rPr>
              <a:t> </a:t>
            </a:r>
            <a:r>
              <a:rPr lang="en-US" sz="2400" b="1" i="1" dirty="0" smtClean="0">
                <a:solidFill>
                  <a:srgbClr val="002060"/>
                </a:solidFill>
                <a:latin typeface="Times New Roman" pitchFamily="18" charset="0"/>
                <a:cs typeface="Times New Roman" pitchFamily="18" charset="0"/>
              </a:rPr>
              <a:t>– </a:t>
            </a:r>
            <a:r>
              <a:rPr lang="en-US" sz="2400" b="1" i="1" dirty="0" smtClean="0">
                <a:solidFill>
                  <a:srgbClr val="00B050"/>
                </a:solidFill>
                <a:latin typeface="Times New Roman" pitchFamily="18" charset="0"/>
                <a:cs typeface="Times New Roman" pitchFamily="18" charset="0"/>
              </a:rPr>
              <a:t>Resources which are regulated by international institutions. </a:t>
            </a:r>
            <a:r>
              <a:rPr lang="en-US" sz="2400" b="1" i="1" dirty="0" err="1" smtClean="0">
                <a:solidFill>
                  <a:srgbClr val="00B050"/>
                </a:solidFill>
                <a:latin typeface="Times New Roman" pitchFamily="18" charset="0"/>
                <a:cs typeface="Times New Roman" pitchFamily="18" charset="0"/>
              </a:rPr>
              <a:t>Eg</a:t>
            </a:r>
            <a:r>
              <a:rPr lang="en-US" sz="2400" b="1" i="1" dirty="0" smtClean="0">
                <a:solidFill>
                  <a:srgbClr val="00B050"/>
                </a:solidFill>
                <a:latin typeface="Times New Roman" pitchFamily="18" charset="0"/>
                <a:cs typeface="Times New Roman" pitchFamily="18" charset="0"/>
              </a:rPr>
              <a:t>. Ocean resources beyond 200 nautical miles is Exclusive Economic Zone. </a:t>
            </a:r>
          </a:p>
          <a:p>
            <a:pPr algn="just">
              <a:buNone/>
            </a:pPr>
            <a:r>
              <a:rPr lang="en-US" sz="2400" b="1" i="1" u="sng" dirty="0" smtClean="0">
                <a:solidFill>
                  <a:srgbClr val="00B0F0"/>
                </a:solidFill>
                <a:latin typeface="Times New Roman" pitchFamily="18" charset="0"/>
                <a:cs typeface="Times New Roman" pitchFamily="18" charset="0"/>
              </a:rPr>
              <a:t>On the basis of Status of Development</a:t>
            </a:r>
            <a:r>
              <a:rPr lang="en-US" sz="2400" b="1" i="1" dirty="0" smtClean="0">
                <a:solidFill>
                  <a:srgbClr val="00B0F0"/>
                </a:solidFill>
                <a:latin typeface="Times New Roman" pitchFamily="18" charset="0"/>
                <a:cs typeface="Times New Roman" pitchFamily="18" charset="0"/>
              </a:rPr>
              <a:t> –</a:t>
            </a:r>
          </a:p>
          <a:p>
            <a:pPr marL="0" indent="0" algn="just">
              <a:buNone/>
            </a:pPr>
            <a:r>
              <a:rPr lang="en-US" sz="2400" b="1" i="1" u="wavyHeavy" dirty="0" smtClean="0">
                <a:solidFill>
                  <a:srgbClr val="002060"/>
                </a:solidFill>
                <a:latin typeface="Times New Roman" pitchFamily="18" charset="0"/>
                <a:cs typeface="Times New Roman" pitchFamily="18" charset="0"/>
              </a:rPr>
              <a:t>Potential Resources</a:t>
            </a:r>
            <a:r>
              <a:rPr lang="en-US" sz="2400" b="1" i="1" dirty="0" smtClean="0">
                <a:solidFill>
                  <a:srgbClr val="002060"/>
                </a:solidFill>
                <a:latin typeface="Times New Roman" pitchFamily="18" charset="0"/>
                <a:cs typeface="Times New Roman" pitchFamily="18" charset="0"/>
              </a:rPr>
              <a:t> - </a:t>
            </a:r>
            <a:r>
              <a:rPr lang="en-US" sz="2400" b="1" i="1" dirty="0" smtClean="0">
                <a:solidFill>
                  <a:srgbClr val="00B050"/>
                </a:solidFill>
                <a:latin typeface="Times New Roman" pitchFamily="18" charset="0"/>
                <a:cs typeface="Times New Roman" pitchFamily="18" charset="0"/>
              </a:rPr>
              <a:t>Resources which are found in a region but have not been </a:t>
            </a:r>
            <a:r>
              <a:rPr lang="en-US" sz="2400" b="1" i="1" dirty="0" err="1" smtClean="0">
                <a:solidFill>
                  <a:srgbClr val="00B050"/>
                </a:solidFill>
                <a:latin typeface="Times New Roman" pitchFamily="18" charset="0"/>
                <a:cs typeface="Times New Roman" pitchFamily="18" charset="0"/>
              </a:rPr>
              <a:t>utilised</a:t>
            </a:r>
            <a:r>
              <a:rPr lang="en-US" sz="2400" b="1" i="1" dirty="0" smtClean="0">
                <a:solidFill>
                  <a:srgbClr val="00B050"/>
                </a:solidFill>
                <a:latin typeface="Times New Roman" pitchFamily="18" charset="0"/>
                <a:cs typeface="Times New Roman" pitchFamily="18" charset="0"/>
              </a:rPr>
              <a:t>. </a:t>
            </a:r>
            <a:r>
              <a:rPr lang="en-US" sz="2400" b="1" i="1" dirty="0" err="1" smtClean="0">
                <a:solidFill>
                  <a:srgbClr val="00B050"/>
                </a:solidFill>
                <a:latin typeface="Times New Roman" pitchFamily="18" charset="0"/>
                <a:cs typeface="Times New Roman" pitchFamily="18" charset="0"/>
              </a:rPr>
              <a:t>Eg</a:t>
            </a:r>
            <a:r>
              <a:rPr lang="en-US" sz="2400" b="1" i="1" dirty="0" smtClean="0">
                <a:solidFill>
                  <a:srgbClr val="00B050"/>
                </a:solidFill>
                <a:latin typeface="Times New Roman" pitchFamily="18" charset="0"/>
                <a:cs typeface="Times New Roman" pitchFamily="18" charset="0"/>
              </a:rPr>
              <a:t>. Rajasthan &amp; Gujarat have enormous potential for the development of wind &amp; solar energy, but so far these have not been developed properly.</a:t>
            </a:r>
            <a:endParaRPr lang="en-US" sz="2400" b="1" i="1" dirty="0" smtClean="0">
              <a:solidFill>
                <a:srgbClr val="002060"/>
              </a:solidFill>
              <a:latin typeface="Times New Roman" pitchFamily="18" charset="0"/>
              <a:cs typeface="Times New Roman" pitchFamily="18" charset="0"/>
            </a:endParaRPr>
          </a:p>
          <a:p>
            <a:pPr marL="0" indent="0" algn="just">
              <a:buNone/>
            </a:pPr>
            <a:endParaRPr lang="en-US" sz="2400" b="1" i="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lstStyle/>
          <a:p>
            <a:pPr marL="0" indent="0" algn="just">
              <a:buNone/>
            </a:pPr>
            <a:r>
              <a:rPr lang="en-US" sz="2800" b="1" i="1" u="wavyHeavy" dirty="0" smtClean="0">
                <a:solidFill>
                  <a:srgbClr val="002060"/>
                </a:solidFill>
                <a:latin typeface="Times New Roman" pitchFamily="18" charset="0"/>
                <a:cs typeface="Times New Roman" pitchFamily="18" charset="0"/>
              </a:rPr>
              <a:t>Developed Resources</a:t>
            </a:r>
            <a:r>
              <a:rPr lang="en-US" sz="2800" b="1" i="1" dirty="0" smtClean="0">
                <a:solidFill>
                  <a:srgbClr val="002060"/>
                </a:solidFill>
                <a:latin typeface="Times New Roman" pitchFamily="18" charset="0"/>
                <a:cs typeface="Times New Roman" pitchFamily="18" charset="0"/>
              </a:rPr>
              <a:t> - </a:t>
            </a:r>
            <a:r>
              <a:rPr lang="en-US" sz="2800" b="1" i="1" dirty="0" smtClean="0">
                <a:solidFill>
                  <a:srgbClr val="00B050"/>
                </a:solidFill>
                <a:latin typeface="Times New Roman" pitchFamily="18" charset="0"/>
                <a:cs typeface="Times New Roman" pitchFamily="18" charset="0"/>
              </a:rPr>
              <a:t>Resources which are surveyed &amp; their quality and quantity have been determined for </a:t>
            </a:r>
            <a:r>
              <a:rPr lang="en-US" sz="2800" b="1" i="1" dirty="0" err="1" smtClean="0">
                <a:solidFill>
                  <a:srgbClr val="00B050"/>
                </a:solidFill>
                <a:latin typeface="Times New Roman" pitchFamily="18" charset="0"/>
                <a:cs typeface="Times New Roman" pitchFamily="18" charset="0"/>
              </a:rPr>
              <a:t>utilisation</a:t>
            </a:r>
            <a:r>
              <a:rPr lang="en-US" sz="2800" b="1" i="1" dirty="0" smtClean="0">
                <a:solidFill>
                  <a:srgbClr val="00B050"/>
                </a:solidFill>
                <a:latin typeface="Times New Roman" pitchFamily="18" charset="0"/>
                <a:cs typeface="Times New Roman" pitchFamily="18" charset="0"/>
              </a:rPr>
              <a:t>. They mainly depend on technology &amp; level of their feasibility.</a:t>
            </a:r>
          </a:p>
          <a:p>
            <a:pPr marL="0" indent="0" algn="just">
              <a:buNone/>
            </a:pPr>
            <a:r>
              <a:rPr lang="en-US" sz="2800" b="1" i="1" u="wavyHeavy" dirty="0" smtClean="0">
                <a:solidFill>
                  <a:srgbClr val="002060"/>
                </a:solidFill>
                <a:latin typeface="Times New Roman" pitchFamily="18" charset="0"/>
                <a:cs typeface="Times New Roman" pitchFamily="18" charset="0"/>
              </a:rPr>
              <a:t>Stock</a:t>
            </a:r>
            <a:r>
              <a:rPr lang="en-US" sz="2800" b="1" i="1" dirty="0" smtClean="0">
                <a:solidFill>
                  <a:srgbClr val="002060"/>
                </a:solidFill>
                <a:latin typeface="Times New Roman" pitchFamily="18" charset="0"/>
                <a:cs typeface="Times New Roman" pitchFamily="18" charset="0"/>
              </a:rPr>
              <a:t> – </a:t>
            </a:r>
            <a:r>
              <a:rPr lang="en-US" sz="2800" b="1" i="1" dirty="0" smtClean="0">
                <a:solidFill>
                  <a:srgbClr val="00B050"/>
                </a:solidFill>
                <a:latin typeface="Times New Roman" pitchFamily="18" charset="0"/>
                <a:cs typeface="Times New Roman" pitchFamily="18" charset="0"/>
              </a:rPr>
              <a:t>Materials in the environment which have the potential to satisfy human needs but human beings do not have the appropriate technology to access these. </a:t>
            </a:r>
            <a:r>
              <a:rPr lang="en-US" sz="2800" b="1" i="1" dirty="0" err="1" smtClean="0">
                <a:solidFill>
                  <a:srgbClr val="00B050"/>
                </a:solidFill>
                <a:latin typeface="Times New Roman" pitchFamily="18" charset="0"/>
                <a:cs typeface="Times New Roman" pitchFamily="18" charset="0"/>
              </a:rPr>
              <a:t>Eg</a:t>
            </a:r>
            <a:r>
              <a:rPr lang="en-US" sz="2800" b="1" i="1" dirty="0" smtClean="0">
                <a:solidFill>
                  <a:srgbClr val="00B050"/>
                </a:solidFill>
                <a:latin typeface="Times New Roman" pitchFamily="18" charset="0"/>
                <a:cs typeface="Times New Roman" pitchFamily="18" charset="0"/>
              </a:rPr>
              <a:t>. Water is a compound of 2 gases, H &amp; O</a:t>
            </a:r>
            <a:r>
              <a:rPr lang="en-US" sz="2800" b="1" i="1" baseline="-25000" dirty="0" smtClean="0">
                <a:solidFill>
                  <a:srgbClr val="00B050"/>
                </a:solidFill>
                <a:latin typeface="Times New Roman" pitchFamily="18" charset="0"/>
                <a:cs typeface="Times New Roman" pitchFamily="18" charset="0"/>
              </a:rPr>
              <a:t>2</a:t>
            </a:r>
            <a:r>
              <a:rPr lang="en-US" sz="2800" b="1" i="1" dirty="0" smtClean="0">
                <a:solidFill>
                  <a:srgbClr val="00B050"/>
                </a:solidFill>
                <a:latin typeface="Times New Roman" pitchFamily="18" charset="0"/>
                <a:cs typeface="Times New Roman" pitchFamily="18" charset="0"/>
              </a:rPr>
              <a:t> . Hydrogen can be used as a rich source of energy but due to technical ‘know-how’, it is considered as stock.</a:t>
            </a:r>
          </a:p>
          <a:p>
            <a:pPr marL="0" indent="0" algn="just">
              <a:buNone/>
            </a:pPr>
            <a:r>
              <a:rPr lang="en-US" sz="2800" b="1" i="1" u="wavyHeavy" dirty="0" smtClean="0">
                <a:solidFill>
                  <a:srgbClr val="002060"/>
                </a:solidFill>
                <a:latin typeface="Times New Roman" pitchFamily="18" charset="0"/>
                <a:cs typeface="Times New Roman" pitchFamily="18" charset="0"/>
              </a:rPr>
              <a:t>Reserves</a:t>
            </a:r>
            <a:r>
              <a:rPr lang="en-US" sz="2800" b="1" i="1" dirty="0" smtClean="0">
                <a:solidFill>
                  <a:srgbClr val="002060"/>
                </a:solidFill>
                <a:latin typeface="Times New Roman" pitchFamily="18" charset="0"/>
                <a:cs typeface="Times New Roman" pitchFamily="18" charset="0"/>
              </a:rPr>
              <a:t> - </a:t>
            </a:r>
            <a:r>
              <a:rPr lang="en-US" sz="2800" b="1" i="1" dirty="0" smtClean="0">
                <a:solidFill>
                  <a:srgbClr val="00B050"/>
                </a:solidFill>
                <a:latin typeface="Times New Roman" pitchFamily="18" charset="0"/>
                <a:cs typeface="Times New Roman" pitchFamily="18" charset="0"/>
              </a:rPr>
              <a:t>It is a subset of the stock which can be put into used with the use of existing technical ‘know-how’ but their use has not been started. They can be used for meeting future requirements. </a:t>
            </a:r>
            <a:r>
              <a:rPr lang="en-US" sz="2800" b="1" i="1" dirty="0" err="1" smtClean="0">
                <a:solidFill>
                  <a:srgbClr val="00B050"/>
                </a:solidFill>
                <a:latin typeface="Times New Roman" pitchFamily="18" charset="0"/>
                <a:cs typeface="Times New Roman" pitchFamily="18" charset="0"/>
              </a:rPr>
              <a:t>Eg</a:t>
            </a:r>
            <a:r>
              <a:rPr lang="en-US" sz="2800" b="1" i="1" dirty="0" smtClean="0">
                <a:solidFill>
                  <a:srgbClr val="00B050"/>
                </a:solidFill>
                <a:latin typeface="Times New Roman" pitchFamily="18" charset="0"/>
                <a:cs typeface="Times New Roman" pitchFamily="18" charset="0"/>
              </a:rPr>
              <a:t>. Water in dams, etc.</a:t>
            </a:r>
            <a:endParaRPr lang="en-US" sz="2800" b="1" i="1" dirty="0" smtClean="0">
              <a:solidFill>
                <a:srgbClr val="002060"/>
              </a:solidFill>
              <a:latin typeface="Times New Roman" pitchFamily="18" charset="0"/>
              <a:cs typeface="Times New Roman" pitchFamily="18" charset="0"/>
            </a:endParaRPr>
          </a:p>
          <a:p>
            <a:pPr algn="just">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lstStyle/>
          <a:p>
            <a:pPr algn="just">
              <a:buNone/>
            </a:pPr>
            <a:r>
              <a:rPr lang="en-US" sz="2400" b="1" i="1" u="sng" dirty="0" smtClean="0">
                <a:solidFill>
                  <a:srgbClr val="FF0000"/>
                </a:solidFill>
                <a:latin typeface="Times New Roman" pitchFamily="18" charset="0"/>
                <a:cs typeface="Times New Roman" pitchFamily="18" charset="0"/>
              </a:rPr>
              <a:t>DEVELOPMENT OF RESOURCES</a:t>
            </a:r>
          </a:p>
          <a:p>
            <a:pPr marL="0" indent="0" algn="just">
              <a:buNone/>
            </a:pPr>
            <a:r>
              <a:rPr lang="en-US" sz="2400" b="1" i="1" dirty="0" smtClean="0">
                <a:solidFill>
                  <a:srgbClr val="00B050"/>
                </a:solidFill>
                <a:latin typeface="Times New Roman" pitchFamily="18" charset="0"/>
                <a:cs typeface="Times New Roman" pitchFamily="18" charset="0"/>
              </a:rPr>
              <a:t>Resources are vital for human survival as well as for maintaining the quality of life. As a result, human beings used them indiscriminately which has led to the following major problems :</a:t>
            </a:r>
          </a:p>
          <a:p>
            <a:pPr marL="0" indent="0" algn="just">
              <a:buFont typeface="Wingdings" pitchFamily="2" charset="2"/>
              <a:buChar char="v"/>
            </a:pPr>
            <a:r>
              <a:rPr lang="en-US" sz="2400" b="1" i="1" dirty="0" smtClean="0">
                <a:solidFill>
                  <a:srgbClr val="FF0000"/>
                </a:solidFill>
                <a:latin typeface="Times New Roman" pitchFamily="18" charset="0"/>
                <a:cs typeface="Times New Roman" pitchFamily="18" charset="0"/>
              </a:rPr>
              <a:t> </a:t>
            </a:r>
            <a:r>
              <a:rPr lang="en-US" sz="2400" b="1" i="1" dirty="0" smtClean="0">
                <a:solidFill>
                  <a:srgbClr val="00B050"/>
                </a:solidFill>
                <a:latin typeface="Times New Roman" pitchFamily="18" charset="0"/>
                <a:cs typeface="Times New Roman" pitchFamily="18" charset="0"/>
              </a:rPr>
              <a:t>Depletion of Resources for satisfying the greed of few individuals.</a:t>
            </a:r>
          </a:p>
          <a:p>
            <a:pPr marL="0" indent="0" algn="just">
              <a:buClr>
                <a:srgbClr val="FF0000"/>
              </a:buClr>
              <a:buFont typeface="Wingdings" pitchFamily="2" charset="2"/>
              <a:buChar char="v"/>
            </a:pPr>
            <a:r>
              <a:rPr lang="en-US" sz="2400" b="1" i="1" dirty="0" smtClean="0">
                <a:solidFill>
                  <a:srgbClr val="00B050"/>
                </a:solidFill>
                <a:latin typeface="Times New Roman" pitchFamily="18" charset="0"/>
                <a:cs typeface="Times New Roman" pitchFamily="18" charset="0"/>
              </a:rPr>
              <a:t>Accumulation of Resources in few hands which in turn divided the society into rich &amp; poor.</a:t>
            </a:r>
          </a:p>
          <a:p>
            <a:pPr marL="0" indent="0" algn="just">
              <a:buClr>
                <a:srgbClr val="FF0000"/>
              </a:buClr>
              <a:buFont typeface="Wingdings" pitchFamily="2" charset="2"/>
              <a:buChar char="v"/>
            </a:pPr>
            <a:r>
              <a:rPr lang="en-US" sz="2400" b="1" i="1" dirty="0" smtClean="0">
                <a:solidFill>
                  <a:srgbClr val="00B050"/>
                </a:solidFill>
                <a:latin typeface="Times New Roman" pitchFamily="18" charset="0"/>
                <a:cs typeface="Times New Roman" pitchFamily="18" charset="0"/>
              </a:rPr>
              <a:t> Indiscriminate exploitation of resources has led to global ecological crisis such as global warming, ozone layer depletion, environmental pollution &amp; land degradation.</a:t>
            </a:r>
          </a:p>
          <a:p>
            <a:pPr marL="0" indent="0" algn="just">
              <a:buClr>
                <a:srgbClr val="FF0000"/>
              </a:buClr>
              <a:buNone/>
            </a:pPr>
            <a:r>
              <a:rPr lang="en-US" sz="2400" b="1" i="1" dirty="0" smtClean="0">
                <a:solidFill>
                  <a:srgbClr val="00B050"/>
                </a:solidFill>
                <a:latin typeface="Times New Roman" pitchFamily="18" charset="0"/>
                <a:cs typeface="Times New Roman" pitchFamily="18" charset="0"/>
              </a:rPr>
              <a:t>Therefore resource planning is essential for sustainable existence of all forms of life.</a:t>
            </a:r>
          </a:p>
          <a:p>
            <a:pPr algn="just">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lstStyle/>
          <a:p>
            <a:pPr algn="just">
              <a:buNone/>
            </a:pPr>
            <a:r>
              <a:rPr lang="en-US" sz="2400" b="1" i="1" u="sng" dirty="0" smtClean="0">
                <a:solidFill>
                  <a:srgbClr val="FF0000"/>
                </a:solidFill>
                <a:latin typeface="Times New Roman" pitchFamily="18" charset="0"/>
                <a:cs typeface="Times New Roman" pitchFamily="18" charset="0"/>
              </a:rPr>
              <a:t>RESOURCE PLANNING</a:t>
            </a:r>
          </a:p>
          <a:p>
            <a:pPr marL="0" indent="0" algn="just">
              <a:buNone/>
            </a:pPr>
            <a:r>
              <a:rPr lang="en-US" sz="2400" b="1" i="1" dirty="0" smtClean="0">
                <a:solidFill>
                  <a:srgbClr val="00B050"/>
                </a:solidFill>
                <a:latin typeface="Times New Roman" pitchFamily="18" charset="0"/>
                <a:cs typeface="Times New Roman" pitchFamily="18" charset="0"/>
              </a:rPr>
              <a:t>Planning is very important for the judicious use of resources. It is very important for a country like India which has enormous diversity in the availability of resources. There are regions which are rich in certain types of resources but are deficient in some other resources. For </a:t>
            </a:r>
            <a:r>
              <a:rPr lang="en-US" sz="2400" b="1" i="1" dirty="0" err="1" smtClean="0">
                <a:solidFill>
                  <a:srgbClr val="00B050"/>
                </a:solidFill>
                <a:latin typeface="Times New Roman" pitchFamily="18" charset="0"/>
                <a:cs typeface="Times New Roman" pitchFamily="18" charset="0"/>
              </a:rPr>
              <a:t>Eg</a:t>
            </a:r>
            <a:r>
              <a:rPr lang="en-US" sz="2400" b="1" i="1" dirty="0" smtClean="0">
                <a:solidFill>
                  <a:srgbClr val="00B050"/>
                </a:solidFill>
                <a:latin typeface="Times New Roman" pitchFamily="18" charset="0"/>
                <a:cs typeface="Times New Roman" pitchFamily="18" charset="0"/>
              </a:rPr>
              <a:t>. Arunachal Pradesh has abundance of water resource but lacks in infrastructural development.</a:t>
            </a:r>
          </a:p>
          <a:p>
            <a:pPr marL="0" indent="0" algn="just">
              <a:buNone/>
            </a:pPr>
            <a:r>
              <a:rPr lang="en-US" sz="2400" b="1" i="1" dirty="0" smtClean="0">
                <a:solidFill>
                  <a:srgbClr val="00B050"/>
                </a:solidFill>
                <a:latin typeface="Times New Roman" pitchFamily="18" charset="0"/>
                <a:cs typeface="Times New Roman" pitchFamily="18" charset="0"/>
              </a:rPr>
              <a:t>Thus, Resource Planning is highly essential which involves the following steps:</a:t>
            </a:r>
          </a:p>
          <a:p>
            <a:pPr marL="173038" indent="-173038" algn="just">
              <a:buClr>
                <a:srgbClr val="FF0000"/>
              </a:buClr>
              <a:buFont typeface="+mj-lt"/>
              <a:buAutoNum type="romanLcPeriod"/>
            </a:pPr>
            <a:r>
              <a:rPr lang="en-US" sz="2400" b="1" i="1" dirty="0" smtClean="0">
                <a:solidFill>
                  <a:srgbClr val="00B050"/>
                </a:solidFill>
                <a:latin typeface="Times New Roman" pitchFamily="18" charset="0"/>
                <a:cs typeface="Times New Roman" pitchFamily="18" charset="0"/>
              </a:rPr>
              <a:t>Identification &amp; inventory of Resources that involves surveying, mapping&amp; qualitative &amp; quantitative estimation.</a:t>
            </a:r>
          </a:p>
          <a:p>
            <a:pPr marL="173038" indent="-173038" algn="just">
              <a:buClr>
                <a:srgbClr val="FF0000"/>
              </a:buClr>
              <a:buFont typeface="+mj-lt"/>
              <a:buAutoNum type="romanLcPeriod"/>
            </a:pPr>
            <a:r>
              <a:rPr lang="en-US" sz="2400" b="1" i="1" dirty="0" smtClean="0">
                <a:solidFill>
                  <a:srgbClr val="00B050"/>
                </a:solidFill>
                <a:latin typeface="Times New Roman" pitchFamily="18" charset="0"/>
                <a:cs typeface="Times New Roman" pitchFamily="18" charset="0"/>
              </a:rPr>
              <a:t>Evolving a planning structure with appropriate skills &amp; technology.</a:t>
            </a:r>
          </a:p>
          <a:p>
            <a:pPr marL="173038" indent="-173038" algn="just">
              <a:buClr>
                <a:srgbClr val="FF0000"/>
              </a:buClr>
              <a:buFont typeface="+mj-lt"/>
              <a:buAutoNum type="romanLcPeriod"/>
            </a:pPr>
            <a:r>
              <a:rPr lang="en-US" sz="2400" b="1" i="1" dirty="0" smtClean="0">
                <a:solidFill>
                  <a:srgbClr val="00B050"/>
                </a:solidFill>
                <a:latin typeface="Times New Roman" pitchFamily="18" charset="0"/>
                <a:cs typeface="Times New Roman" pitchFamily="18" charset="0"/>
              </a:rPr>
              <a:t>Matching the resource development plans with overall national development plans.</a:t>
            </a:r>
          </a:p>
          <a:p>
            <a:pPr algn="just">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lstStyle/>
          <a:p>
            <a:pPr>
              <a:buNone/>
            </a:pPr>
            <a:r>
              <a:rPr lang="en-US" sz="2400" b="1" i="1" u="sng" dirty="0" smtClean="0">
                <a:solidFill>
                  <a:srgbClr val="FF0000"/>
                </a:solidFill>
                <a:latin typeface="Times New Roman" pitchFamily="18" charset="0"/>
                <a:cs typeface="Times New Roman" pitchFamily="18" charset="0"/>
              </a:rPr>
              <a:t>LAND RESOURCES</a:t>
            </a:r>
          </a:p>
          <a:p>
            <a:pPr>
              <a:buNone/>
            </a:pPr>
            <a:endParaRPr lang="en-US" dirty="0" smtClean="0"/>
          </a:p>
          <a:p>
            <a:pPr>
              <a:buNone/>
            </a:pPr>
            <a:endParaRPr lang="en-US" dirty="0" smtClean="0"/>
          </a:p>
          <a:p>
            <a:pPr>
              <a:buNone/>
            </a:pPr>
            <a:endParaRPr lang="en-US" dirty="0" smtClean="0"/>
          </a:p>
          <a:p>
            <a:pPr marL="0" indent="0">
              <a:buNone/>
            </a:pPr>
            <a:endParaRPr lang="en-US" sz="2400" b="1" i="1" dirty="0" smtClean="0">
              <a:solidFill>
                <a:srgbClr val="00B050"/>
              </a:solidFill>
              <a:latin typeface="Times New Roman" pitchFamily="18" charset="0"/>
              <a:cs typeface="Times New Roman" pitchFamily="18" charset="0"/>
            </a:endParaRPr>
          </a:p>
          <a:p>
            <a:pPr marL="0" indent="0">
              <a:buNone/>
            </a:pPr>
            <a:endParaRPr lang="en-US" sz="2400" b="1" i="1" dirty="0" smtClean="0">
              <a:solidFill>
                <a:srgbClr val="00B050"/>
              </a:solidFill>
              <a:latin typeface="Times New Roman" pitchFamily="18" charset="0"/>
              <a:cs typeface="Times New Roman" pitchFamily="18" charset="0"/>
            </a:endParaRPr>
          </a:p>
          <a:p>
            <a:pPr marL="0" indent="0" algn="just">
              <a:buNone/>
            </a:pPr>
            <a:r>
              <a:rPr lang="en-US" sz="2400" b="1" i="1" dirty="0" smtClean="0">
                <a:solidFill>
                  <a:srgbClr val="00B050"/>
                </a:solidFill>
                <a:latin typeface="Times New Roman" pitchFamily="18" charset="0"/>
                <a:cs typeface="Times New Roman" pitchFamily="18" charset="0"/>
              </a:rPr>
              <a:t>Land is an asset of a finite magnitude, therefore, it is important to use the available land for various purposes with careful planning as it supports natural vegetation, wildlife, human life, economic activities, transport &amp; communication systems etc. India has a variety of relief features namely mountains, plateaus &amp; plains etc. Plains constitutes 43% which provides facilities for agriculture &amp; industries. Mountains account for 30% &amp; ensure perennial flow of rivers while Plateaus constitutes 27% &amp; posses rich reserves of minerals, fossil fuel &amp; forests.</a:t>
            </a:r>
            <a:endParaRPr lang="en-US" sz="2400" b="1" i="1" dirty="0">
              <a:solidFill>
                <a:srgbClr val="00B050"/>
              </a:solidFill>
              <a:latin typeface="Times New Roman" pitchFamily="18" charset="0"/>
              <a:cs typeface="Times New Roman" pitchFamily="18" charset="0"/>
            </a:endParaRPr>
          </a:p>
        </p:txBody>
      </p:sp>
      <p:pic>
        <p:nvPicPr>
          <p:cNvPr id="2050" name="Picture 2" descr="C:\Users\TUSHAR\Downloads\NCERT-Books-for-Class-10-Geography-Chapter-1-05.1.jpg"/>
          <p:cNvPicPr>
            <a:picLocks noChangeAspect="1" noChangeArrowheads="1"/>
          </p:cNvPicPr>
          <p:nvPr/>
        </p:nvPicPr>
        <p:blipFill>
          <a:blip r:embed="rId2"/>
          <a:srcRect/>
          <a:stretch>
            <a:fillRect/>
          </a:stretch>
        </p:blipFill>
        <p:spPr bwMode="auto">
          <a:xfrm>
            <a:off x="2209800" y="838200"/>
            <a:ext cx="4648200" cy="20574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a:bodyPr>
          <a:lstStyle/>
          <a:p>
            <a:pPr algn="just">
              <a:buNone/>
            </a:pPr>
            <a:r>
              <a:rPr lang="en-US" sz="2400" b="1" i="1" u="sng" dirty="0" smtClean="0">
                <a:solidFill>
                  <a:srgbClr val="FF0000"/>
                </a:solidFill>
                <a:latin typeface="Times New Roman" pitchFamily="18" charset="0"/>
                <a:cs typeface="Times New Roman" pitchFamily="18" charset="0"/>
              </a:rPr>
              <a:t>LAND UTILISATION &amp; LAND USE PATTERN IN INDIA</a:t>
            </a:r>
          </a:p>
          <a:p>
            <a:pPr algn="just">
              <a:buNone/>
            </a:pPr>
            <a:r>
              <a:rPr lang="en-US" sz="2400" b="1" i="1" dirty="0" smtClean="0">
                <a:solidFill>
                  <a:srgbClr val="00B050"/>
                </a:solidFill>
                <a:latin typeface="Times New Roman" pitchFamily="18" charset="0"/>
                <a:cs typeface="Times New Roman" pitchFamily="18" charset="0"/>
              </a:rPr>
              <a:t>Land Resources are used for the following purposes:</a:t>
            </a:r>
          </a:p>
          <a:p>
            <a:pPr algn="just">
              <a:buClr>
                <a:schemeClr val="tx1"/>
              </a:buClr>
            </a:pPr>
            <a:r>
              <a:rPr lang="en-US" sz="2400" b="1" i="1" dirty="0" smtClean="0">
                <a:solidFill>
                  <a:srgbClr val="7030A0"/>
                </a:solidFill>
                <a:latin typeface="Times New Roman" pitchFamily="18" charset="0"/>
                <a:cs typeface="Times New Roman" pitchFamily="18" charset="0"/>
              </a:rPr>
              <a:t>Forests</a:t>
            </a:r>
          </a:p>
          <a:p>
            <a:pPr algn="just">
              <a:buClr>
                <a:schemeClr val="tx1"/>
              </a:buClr>
            </a:pPr>
            <a:r>
              <a:rPr lang="en-US" sz="2400" b="1" i="1" dirty="0" smtClean="0">
                <a:solidFill>
                  <a:srgbClr val="7030A0"/>
                </a:solidFill>
                <a:latin typeface="Times New Roman" pitchFamily="18" charset="0"/>
                <a:cs typeface="Times New Roman" pitchFamily="18" charset="0"/>
              </a:rPr>
              <a:t>Barren &amp; Waste Land</a:t>
            </a:r>
          </a:p>
          <a:p>
            <a:pPr algn="just">
              <a:buClr>
                <a:schemeClr val="tx1"/>
              </a:buClr>
            </a:pPr>
            <a:r>
              <a:rPr lang="en-US" sz="2400" b="1" i="1" dirty="0" smtClean="0">
                <a:solidFill>
                  <a:srgbClr val="7030A0"/>
                </a:solidFill>
                <a:latin typeface="Times New Roman" pitchFamily="18" charset="0"/>
                <a:cs typeface="Times New Roman" pitchFamily="18" charset="0"/>
              </a:rPr>
              <a:t>Land put to non agricultural uses like roads, buildings etc.</a:t>
            </a:r>
          </a:p>
          <a:p>
            <a:pPr algn="just">
              <a:buClr>
                <a:schemeClr val="tx1"/>
              </a:buClr>
            </a:pPr>
            <a:r>
              <a:rPr lang="en-US" sz="2400" b="1" i="1" dirty="0" smtClean="0">
                <a:solidFill>
                  <a:srgbClr val="7030A0"/>
                </a:solidFill>
                <a:latin typeface="Times New Roman" pitchFamily="18" charset="0"/>
                <a:cs typeface="Times New Roman" pitchFamily="18" charset="0"/>
              </a:rPr>
              <a:t>Permanent Pasture Land</a:t>
            </a:r>
          </a:p>
          <a:p>
            <a:pPr algn="just">
              <a:buClr>
                <a:schemeClr val="tx1"/>
              </a:buClr>
            </a:pPr>
            <a:r>
              <a:rPr lang="en-US" sz="2400" b="1" i="1" dirty="0" err="1" smtClean="0">
                <a:solidFill>
                  <a:srgbClr val="7030A0"/>
                </a:solidFill>
                <a:latin typeface="Times New Roman" pitchFamily="18" charset="0"/>
                <a:cs typeface="Times New Roman" pitchFamily="18" charset="0"/>
              </a:rPr>
              <a:t>Cultruable</a:t>
            </a:r>
            <a:r>
              <a:rPr lang="en-US" sz="2400" b="1" i="1" dirty="0" smtClean="0">
                <a:solidFill>
                  <a:srgbClr val="7030A0"/>
                </a:solidFill>
                <a:latin typeface="Times New Roman" pitchFamily="18" charset="0"/>
                <a:cs typeface="Times New Roman" pitchFamily="18" charset="0"/>
              </a:rPr>
              <a:t> Waste Land</a:t>
            </a:r>
          </a:p>
          <a:p>
            <a:pPr algn="just">
              <a:buClr>
                <a:schemeClr val="tx1"/>
              </a:buClr>
            </a:pPr>
            <a:r>
              <a:rPr lang="en-US" sz="2400" b="1" i="1" dirty="0" smtClean="0">
                <a:solidFill>
                  <a:srgbClr val="7030A0"/>
                </a:solidFill>
                <a:latin typeface="Times New Roman" pitchFamily="18" charset="0"/>
                <a:cs typeface="Times New Roman" pitchFamily="18" charset="0"/>
              </a:rPr>
              <a:t> Land under miscellaneous tree crops</a:t>
            </a:r>
          </a:p>
          <a:p>
            <a:pPr algn="just">
              <a:buClr>
                <a:schemeClr val="tx1"/>
              </a:buClr>
            </a:pPr>
            <a:r>
              <a:rPr lang="en-US" sz="2400" b="1" i="1" dirty="0" smtClean="0">
                <a:solidFill>
                  <a:srgbClr val="7030A0"/>
                </a:solidFill>
                <a:latin typeface="Times New Roman" pitchFamily="18" charset="0"/>
                <a:cs typeface="Times New Roman" pitchFamily="18" charset="0"/>
              </a:rPr>
              <a:t>Fallow land</a:t>
            </a:r>
          </a:p>
          <a:p>
            <a:pPr algn="just">
              <a:buClr>
                <a:schemeClr val="tx1"/>
              </a:buClr>
            </a:pPr>
            <a:r>
              <a:rPr lang="en-US" sz="2400" b="1" i="1" dirty="0" smtClean="0">
                <a:solidFill>
                  <a:srgbClr val="7030A0"/>
                </a:solidFill>
                <a:latin typeface="Times New Roman" pitchFamily="18" charset="0"/>
                <a:cs typeface="Times New Roman" pitchFamily="18" charset="0"/>
              </a:rPr>
              <a:t>Net Sown Area</a:t>
            </a:r>
          </a:p>
          <a:p>
            <a:pPr marL="0" indent="0" algn="just">
              <a:buClr>
                <a:schemeClr val="tx1"/>
              </a:buClr>
              <a:buNone/>
              <a:tabLst>
                <a:tab pos="347663" algn="l"/>
              </a:tabLst>
            </a:pPr>
            <a:r>
              <a:rPr lang="en-US" sz="2400" b="1" i="1" dirty="0" smtClean="0">
                <a:solidFill>
                  <a:srgbClr val="00B050"/>
                </a:solidFill>
                <a:latin typeface="Times New Roman" pitchFamily="18" charset="0"/>
                <a:cs typeface="Times New Roman" pitchFamily="18" charset="0"/>
              </a:rPr>
              <a:t>The use of land is determined both by physical factors such as topography, climate, soil types as well as human factors such as population density, technological capability etc. </a:t>
            </a:r>
            <a:endParaRPr lang="en-US" sz="2400" b="1" i="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1582</Words>
  <Application>Microsoft Office PowerPoint</Application>
  <PresentationFormat>On-screen Show (4:3)</PresentationFormat>
  <Paragraphs>156</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GEOGRAPHY  STD – X   CHP- 1  RESOURCES &amp; DEVELOPMENT</vt:lpstr>
      <vt:lpstr>GEOGRAPHY STD – X –  CHP- 1 – RESOURCES &amp; DEVELOPMENT</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HOME ASSIGNMENT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GEOGRAPHY STD – X –  CHP- 1 – RESOURCES &amp; DEVELOPMENT</dc:title>
  <dc:creator>TUSHAR</dc:creator>
  <cp:lastModifiedBy>Ultimate</cp:lastModifiedBy>
  <cp:revision>33</cp:revision>
  <dcterms:created xsi:type="dcterms:W3CDTF">2020-03-31T12:56:35Z</dcterms:created>
  <dcterms:modified xsi:type="dcterms:W3CDTF">2020-04-08T15:55:53Z</dcterms:modified>
</cp:coreProperties>
</file>