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8"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3/28/2020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89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872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3/28/2020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5129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3/28/2020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26264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3/28/2020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933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89572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8558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887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3/28/2020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56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877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3/28/2020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801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48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4362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4903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979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341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525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3/28/2020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9189732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825096"/>
          </a:xfrm>
        </p:spPr>
        <p:txBody>
          <a:bodyPr>
            <a:normAutofit fontScale="90000"/>
          </a:bodyPr>
          <a:lstStyle/>
          <a:p>
            <a:r>
              <a:rPr lang="en-GB" sz="5400" b="1" i="1" u="sng" dirty="0" smtClean="0">
                <a:effectLst>
                  <a:outerShdw blurRad="38100" dist="38100" dir="2700000" algn="tl">
                    <a:srgbClr val="000000">
                      <a:alpha val="43137"/>
                    </a:srgbClr>
                  </a:outerShdw>
                </a:effectLst>
                <a:latin typeface="Algerian" panose="04020705040A02060702" pitchFamily="82" charset="0"/>
              </a:rPr>
              <a:t>The  triumph  of  surgery  -</a:t>
            </a:r>
            <a:br>
              <a:rPr lang="en-GB" sz="5400" b="1" i="1" u="sng" dirty="0" smtClean="0">
                <a:effectLst>
                  <a:outerShdw blurRad="38100" dist="38100" dir="2700000" algn="tl">
                    <a:srgbClr val="000000">
                      <a:alpha val="43137"/>
                    </a:srgbClr>
                  </a:outerShdw>
                </a:effectLst>
                <a:latin typeface="Algerian" panose="04020705040A02060702" pitchFamily="82" charset="0"/>
              </a:rPr>
            </a:br>
            <a:r>
              <a:rPr lang="en-GB" sz="4500" b="1" i="1" u="sng" dirty="0">
                <a:effectLst>
                  <a:outerShdw blurRad="38100" dist="38100" dir="2700000" algn="tl">
                    <a:srgbClr val="000000">
                      <a:alpha val="43137"/>
                    </a:srgbClr>
                  </a:outerShdw>
                </a:effectLst>
                <a:latin typeface="Algerian" panose="04020705040A02060702" pitchFamily="82" charset="0"/>
              </a:rPr>
              <a:t> </a:t>
            </a:r>
            <a:r>
              <a:rPr lang="en-GB" sz="4500" b="1" i="1" u="sng" dirty="0" smtClean="0">
                <a:effectLst>
                  <a:outerShdw blurRad="38100" dist="38100" dir="2700000" algn="tl">
                    <a:srgbClr val="000000">
                      <a:alpha val="43137"/>
                    </a:srgbClr>
                  </a:outerShdw>
                </a:effectLst>
                <a:latin typeface="Algerian" panose="04020705040A02060702" pitchFamily="82" charset="0"/>
              </a:rPr>
              <a:t>                            </a:t>
            </a:r>
            <a:endParaRPr lang="en-IN" sz="4500" b="1" i="1" u="sng" dirty="0">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1371600" y="2913017"/>
            <a:ext cx="9448800" cy="1404984"/>
          </a:xfrm>
        </p:spPr>
        <p:txBody>
          <a:bodyPr>
            <a:normAutofit/>
          </a:bodyPr>
          <a:lstStyle/>
          <a:p>
            <a:pPr algn="just"/>
            <a:r>
              <a:rPr lang="en-GB" sz="4400" b="1" i="1" dirty="0" smtClean="0">
                <a:latin typeface="Algerian" panose="04020705040A02060702" pitchFamily="82" charset="0"/>
              </a:rPr>
              <a:t>                            </a:t>
            </a:r>
            <a:r>
              <a:rPr lang="en-GB" sz="4400" b="1" i="1" u="sng" dirty="0" smtClean="0">
                <a:effectLst>
                  <a:outerShdw blurRad="38100" dist="38100" dir="2700000" algn="tl">
                    <a:srgbClr val="000000">
                      <a:alpha val="43137"/>
                    </a:srgbClr>
                  </a:outerShdw>
                </a:effectLst>
                <a:latin typeface="Algerian" panose="04020705040A02060702" pitchFamily="82" charset="0"/>
              </a:rPr>
              <a:t>By  James Herriot </a:t>
            </a:r>
            <a:r>
              <a:rPr lang="en-GB" sz="4400" b="1" i="1" dirty="0" smtClean="0">
                <a:latin typeface="Algerian" panose="04020705040A02060702" pitchFamily="82" charset="0"/>
              </a:rPr>
              <a:t> </a:t>
            </a:r>
            <a:endParaRPr lang="en-IN" sz="4400" b="1" i="1" dirty="0">
              <a:latin typeface="Algerian" panose="04020705040A02060702" pitchFamily="82" charset="0"/>
            </a:endParaRPr>
          </a:p>
        </p:txBody>
      </p:sp>
    </p:spTree>
    <p:extLst>
      <p:ext uri="{BB962C8B-B14F-4D97-AF65-F5344CB8AC3E}">
        <p14:creationId xmlns:p14="http://schemas.microsoft.com/office/powerpoint/2010/main" val="279235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explanation</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The entire staff was roused. They brought Tricki’s stuff which included his day bed, night bed, blanket, rugs, breakfast bowl, lunch bowl etc. but Mr. Herriot </a:t>
            </a:r>
            <a:r>
              <a:rPr lang="en-IN" dirty="0" err="1" smtClean="0">
                <a:latin typeface="Bookman Old Style" panose="02050604050505020204" pitchFamily="18" charset="0"/>
              </a:rPr>
              <a:t>rushedout</a:t>
            </a:r>
            <a:r>
              <a:rPr lang="en-IN" dirty="0" smtClean="0">
                <a:latin typeface="Bookman Old Style" panose="02050604050505020204" pitchFamily="18" charset="0"/>
              </a:rPr>
              <a:t> as his car could not carry so many things. On reaching the surgery they were surrounded by the other household dogs of the surgery. When Mr. </a:t>
            </a:r>
            <a:r>
              <a:rPr lang="en-IN" dirty="0" smtClean="0">
                <a:latin typeface="Bookman Old Style" panose="02050604050505020204" pitchFamily="18" charset="0"/>
              </a:rPr>
              <a:t>H</a:t>
            </a:r>
            <a:r>
              <a:rPr lang="en-IN" dirty="0" smtClean="0">
                <a:latin typeface="Bookman Old Style" panose="02050604050505020204" pitchFamily="18" charset="0"/>
              </a:rPr>
              <a:t>erriot put him on the carpet, he could not even move.</a:t>
            </a:r>
          </a:p>
          <a:p>
            <a:pPr marL="0" indent="0">
              <a:buNone/>
            </a:pPr>
            <a:r>
              <a:rPr lang="en-IN" dirty="0" smtClean="0">
                <a:latin typeface="Bookman Old Style" panose="02050604050505020204" pitchFamily="18" charset="0"/>
              </a:rPr>
              <a:t>The other dogs at the surgery sniffed him and found him uninteresting. For two days the dog was only fed on water. There was a gradual development in </a:t>
            </a:r>
            <a:r>
              <a:rPr lang="en-IN" dirty="0" err="1" smtClean="0">
                <a:latin typeface="Bookman Old Style" panose="02050604050505020204" pitchFamily="18" charset="0"/>
              </a:rPr>
              <a:t>tricki</a:t>
            </a:r>
            <a:r>
              <a:rPr lang="en-IN" dirty="0" smtClean="0">
                <a:latin typeface="Bookman Old Style" panose="02050604050505020204" pitchFamily="18" charset="0"/>
              </a:rPr>
              <a:t>. On the third day he was also making noise. Later in the evening , he ran with enthusiasm when the food was served. He also gulped the extra food that was put out for him.</a:t>
            </a:r>
            <a:r>
              <a:rPr lang="en-IN" dirty="0" smtClean="0">
                <a:latin typeface="Bookman Old Style" panose="02050604050505020204" pitchFamily="18" charset="0"/>
              </a:rPr>
              <a:t>   </a:t>
            </a:r>
            <a:endParaRPr lang="en-IN" dirty="0">
              <a:latin typeface="Bookman Old Style" panose="02050604050505020204" pitchFamily="18" charset="0"/>
            </a:endParaRPr>
          </a:p>
        </p:txBody>
      </p:sp>
    </p:spTree>
    <p:extLst>
      <p:ext uri="{BB962C8B-B14F-4D97-AF65-F5344CB8AC3E}">
        <p14:creationId xmlns:p14="http://schemas.microsoft.com/office/powerpoint/2010/main" val="15209440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Pg-4</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When they had finished………….several during the meal</a:t>
            </a:r>
          </a:p>
          <a:p>
            <a:r>
              <a:rPr lang="en-IN" dirty="0" smtClean="0">
                <a:latin typeface="Bookman Old Style" panose="02050604050505020204" pitchFamily="18" charset="0"/>
              </a:rPr>
              <a:t>Meaning of difficult words:</a:t>
            </a:r>
          </a:p>
          <a:p>
            <a:r>
              <a:rPr lang="en-IN" dirty="0" smtClean="0">
                <a:latin typeface="Bookman Old Style" panose="02050604050505020204" pitchFamily="18" charset="0"/>
              </a:rPr>
              <a:t>Jostling – push roughly typically in a crowd</a:t>
            </a:r>
          </a:p>
          <a:p>
            <a:r>
              <a:rPr lang="en-IN" dirty="0" smtClean="0">
                <a:latin typeface="Bookman Old Style" panose="02050604050505020204" pitchFamily="18" charset="0"/>
              </a:rPr>
              <a:t>Scrimmages – a confused struggle or fight</a:t>
            </a:r>
          </a:p>
          <a:p>
            <a:r>
              <a:rPr lang="en-IN" dirty="0" smtClean="0">
                <a:latin typeface="Bookman Old Style" panose="02050604050505020204" pitchFamily="18" charset="0"/>
              </a:rPr>
              <a:t>Tramped – to run into somebody and knock him down</a:t>
            </a:r>
          </a:p>
          <a:p>
            <a:r>
              <a:rPr lang="en-IN" dirty="0" smtClean="0">
                <a:latin typeface="Bookman Old Style" panose="02050604050505020204" pitchFamily="18" charset="0"/>
              </a:rPr>
              <a:t>Squashed – being crushed or squeezed with force</a:t>
            </a:r>
          </a:p>
          <a:p>
            <a:r>
              <a:rPr lang="en-IN" dirty="0" smtClean="0">
                <a:latin typeface="Bookman Old Style" panose="02050604050505020204" pitchFamily="18" charset="0"/>
              </a:rPr>
              <a:t>Convalescing – recover one’s health and strength</a:t>
            </a:r>
            <a:endParaRPr lang="en-IN" dirty="0">
              <a:latin typeface="Bookman Old Style" panose="02050604050505020204" pitchFamily="18" charset="0"/>
            </a:endParaRPr>
          </a:p>
        </p:txBody>
      </p:sp>
    </p:spTree>
    <p:extLst>
      <p:ext uri="{BB962C8B-B14F-4D97-AF65-F5344CB8AC3E}">
        <p14:creationId xmlns:p14="http://schemas.microsoft.com/office/powerpoint/2010/main" val="4007358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explanation</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Tricki was recovering very fast. He enjoyed playing with other dogs , being bowled over and squashed by other dogs. Though he </a:t>
            </a:r>
            <a:r>
              <a:rPr lang="en-IN" dirty="0" err="1" smtClean="0">
                <a:latin typeface="Bookman Old Style" panose="02050604050505020204" pitchFamily="18" charset="0"/>
              </a:rPr>
              <a:t>wasdifferent</a:t>
            </a:r>
            <a:r>
              <a:rPr lang="en-IN" dirty="0" smtClean="0">
                <a:latin typeface="Bookman Old Style" panose="02050604050505020204" pitchFamily="18" charset="0"/>
              </a:rPr>
              <a:t>, he became an accepted member of the gang. At night, he would hunt rats in the old henhouse. He was enjoying as he had never done such things before. Mrs. </a:t>
            </a:r>
            <a:r>
              <a:rPr lang="en-IN" dirty="0" err="1" smtClean="0">
                <a:latin typeface="Bookman Old Style" panose="02050604050505020204" pitchFamily="18" charset="0"/>
              </a:rPr>
              <a:t>Pumphrey</a:t>
            </a:r>
            <a:r>
              <a:rPr lang="en-IN" dirty="0" smtClean="0">
                <a:latin typeface="Bookman Old Style" panose="02050604050505020204" pitchFamily="18" charset="0"/>
              </a:rPr>
              <a:t> was concerned about Tricki’s health. She used to phone to inquire about  Tricki. When Mrs. </a:t>
            </a:r>
            <a:r>
              <a:rPr lang="en-IN" dirty="0" err="1" smtClean="0">
                <a:latin typeface="Bookman Old Style" panose="02050604050505020204" pitchFamily="18" charset="0"/>
              </a:rPr>
              <a:t>Pumphrey</a:t>
            </a:r>
            <a:r>
              <a:rPr lang="en-IN" dirty="0" smtClean="0">
                <a:latin typeface="Bookman Old Style" panose="02050604050505020204" pitchFamily="18" charset="0"/>
              </a:rPr>
              <a:t> came to know that  Tricki was doing good, she started sending additional food items like wine, eggs and Brandy for his speedy recovery.</a:t>
            </a:r>
            <a:endParaRPr lang="en-IN" dirty="0">
              <a:latin typeface="Bookman Old Style" panose="02050604050505020204" pitchFamily="18" charset="0"/>
            </a:endParaRPr>
          </a:p>
        </p:txBody>
      </p:sp>
    </p:spTree>
    <p:extLst>
      <p:ext uri="{BB962C8B-B14F-4D97-AF65-F5344CB8AC3E}">
        <p14:creationId xmlns:p14="http://schemas.microsoft.com/office/powerpoint/2010/main" val="176666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Pg-5&amp;6</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We could hardly believe ………….this is a triumph of surgery!”</a:t>
            </a:r>
          </a:p>
          <a:p>
            <a:r>
              <a:rPr lang="en-IN" dirty="0">
                <a:latin typeface="Bookman Old Style" panose="02050604050505020204" pitchFamily="18" charset="0"/>
              </a:rPr>
              <a:t> </a:t>
            </a:r>
            <a:r>
              <a:rPr lang="en-IN" dirty="0" smtClean="0">
                <a:latin typeface="Bookman Old Style" panose="02050604050505020204" pitchFamily="18" charset="0"/>
              </a:rPr>
              <a:t>Meaning of difficult words:</a:t>
            </a:r>
          </a:p>
          <a:p>
            <a:r>
              <a:rPr lang="en-IN" dirty="0" smtClean="0">
                <a:latin typeface="Bookman Old Style" panose="02050604050505020204" pitchFamily="18" charset="0"/>
              </a:rPr>
              <a:t>Hurtling – move or cause to move at </a:t>
            </a:r>
            <a:r>
              <a:rPr lang="en-IN" dirty="0" err="1" smtClean="0">
                <a:latin typeface="Bookman Old Style" panose="02050604050505020204" pitchFamily="18" charset="0"/>
              </a:rPr>
              <a:t>highspeed</a:t>
            </a:r>
            <a:endParaRPr lang="en-IN" dirty="0" smtClean="0">
              <a:latin typeface="Bookman Old Style" panose="02050604050505020204" pitchFamily="18" charset="0"/>
            </a:endParaRPr>
          </a:p>
          <a:p>
            <a:r>
              <a:rPr lang="en-IN" dirty="0" smtClean="0">
                <a:latin typeface="Bookman Old Style" panose="02050604050505020204" pitchFamily="18" charset="0"/>
              </a:rPr>
              <a:t>Lithe – flexible</a:t>
            </a:r>
          </a:p>
          <a:p>
            <a:r>
              <a:rPr lang="en-IN" dirty="0" smtClean="0">
                <a:latin typeface="Bookman Old Style" panose="02050604050505020204" pitchFamily="18" charset="0"/>
              </a:rPr>
              <a:t>Startled – feeling or showing sudden shock</a:t>
            </a:r>
          </a:p>
          <a:p>
            <a:r>
              <a:rPr lang="en-IN" dirty="0" smtClean="0">
                <a:latin typeface="Bookman Old Style" panose="02050604050505020204" pitchFamily="18" charset="0"/>
              </a:rPr>
              <a:t>Swarmed – move somewhere in large numbers</a:t>
            </a:r>
          </a:p>
          <a:p>
            <a:r>
              <a:rPr lang="en-IN" dirty="0" smtClean="0">
                <a:latin typeface="Bookman Old Style" panose="02050604050505020204" pitchFamily="18" charset="0"/>
              </a:rPr>
              <a:t>Chauffeur – a person whose job is to drive a car </a:t>
            </a:r>
            <a:r>
              <a:rPr lang="en-IN" dirty="0" err="1" smtClean="0">
                <a:latin typeface="Bookman Old Style" panose="02050604050505020204" pitchFamily="18" charset="0"/>
              </a:rPr>
              <a:t>esp.for</a:t>
            </a:r>
            <a:r>
              <a:rPr lang="en-IN" dirty="0" smtClean="0">
                <a:latin typeface="Bookman Old Style" panose="02050604050505020204" pitchFamily="18" charset="0"/>
              </a:rPr>
              <a:t> somebody rich</a:t>
            </a:r>
          </a:p>
          <a:p>
            <a:pPr marL="0" indent="0">
              <a:buNone/>
            </a:pPr>
            <a:endParaRPr lang="en-IN" dirty="0">
              <a:latin typeface="Bookman Old Style" panose="02050604050505020204" pitchFamily="18" charset="0"/>
            </a:endParaRPr>
          </a:p>
        </p:txBody>
      </p:sp>
    </p:spTree>
    <p:extLst>
      <p:ext uri="{BB962C8B-B14F-4D97-AF65-F5344CB8AC3E}">
        <p14:creationId xmlns:p14="http://schemas.microsoft.com/office/powerpoint/2010/main" val="1386971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explanation</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The additional food item sent by Mrs. </a:t>
            </a:r>
            <a:r>
              <a:rPr lang="en-IN" dirty="0" err="1" smtClean="0">
                <a:latin typeface="Bookman Old Style" panose="02050604050505020204" pitchFamily="18" charset="0"/>
              </a:rPr>
              <a:t>Pumphrey</a:t>
            </a:r>
            <a:r>
              <a:rPr lang="en-IN" dirty="0" smtClean="0">
                <a:latin typeface="Bookman Old Style" panose="02050604050505020204" pitchFamily="18" charset="0"/>
              </a:rPr>
              <a:t> was consumed by the vet and his partners as it was not required by Tricki. Because of these things Mr. Herriot was really tempted to keep him as a permanent guest at the surgery . But then he realised that Mrs. </a:t>
            </a:r>
            <a:r>
              <a:rPr lang="en-IN" dirty="0" err="1" smtClean="0">
                <a:latin typeface="Bookman Old Style" panose="02050604050505020204" pitchFamily="18" charset="0"/>
              </a:rPr>
              <a:t>Pumphrey</a:t>
            </a:r>
            <a:r>
              <a:rPr lang="en-IN" dirty="0" smtClean="0">
                <a:latin typeface="Bookman Old Style" panose="02050604050505020204" pitchFamily="18" charset="0"/>
              </a:rPr>
              <a:t> was pining for Tricki  and wanted him to come back soon. After two weeks Tricki was ready to go back home . James called up Mrs. </a:t>
            </a:r>
            <a:r>
              <a:rPr lang="en-IN" dirty="0" err="1" smtClean="0">
                <a:latin typeface="Bookman Old Style" panose="02050604050505020204" pitchFamily="18" charset="0"/>
              </a:rPr>
              <a:t>Pumphrey</a:t>
            </a:r>
            <a:r>
              <a:rPr lang="en-IN" dirty="0" smtClean="0">
                <a:latin typeface="Bookman Old Style" panose="02050604050505020204" pitchFamily="18" charset="0"/>
              </a:rPr>
              <a:t> to come and pick him up.</a:t>
            </a:r>
          </a:p>
          <a:p>
            <a:pPr marL="0" indent="0">
              <a:buNone/>
            </a:pPr>
            <a:r>
              <a:rPr lang="en-IN" dirty="0">
                <a:latin typeface="Bookman Old Style" panose="02050604050505020204" pitchFamily="18" charset="0"/>
              </a:rPr>
              <a:t> </a:t>
            </a:r>
            <a:r>
              <a:rPr lang="en-IN" dirty="0" smtClean="0">
                <a:latin typeface="Bookman Old Style" panose="02050604050505020204" pitchFamily="18" charset="0"/>
              </a:rPr>
              <a:t>Mrs. </a:t>
            </a:r>
            <a:r>
              <a:rPr lang="en-IN" dirty="0" err="1" smtClean="0">
                <a:latin typeface="Bookman Old Style" panose="02050604050505020204" pitchFamily="18" charset="0"/>
              </a:rPr>
              <a:t>Pumphrey</a:t>
            </a:r>
            <a:r>
              <a:rPr lang="en-IN" dirty="0" smtClean="0">
                <a:latin typeface="Bookman Old Style" panose="02050604050505020204" pitchFamily="18" charset="0"/>
              </a:rPr>
              <a:t> came in no time. She was happy to find him much healthier and muscular. When Tricki saw his mistress he was overjoyed. He jumped into the lap of </a:t>
            </a:r>
            <a:r>
              <a:rPr lang="en-IN" dirty="0" err="1" smtClean="0">
                <a:latin typeface="Bookman Old Style" panose="02050604050505020204" pitchFamily="18" charset="0"/>
              </a:rPr>
              <a:t>mrs.pumphrey</a:t>
            </a:r>
            <a:r>
              <a:rPr lang="en-IN" dirty="0" smtClean="0">
                <a:latin typeface="Bookman Old Style" panose="02050604050505020204" pitchFamily="18" charset="0"/>
              </a:rPr>
              <a:t>  and started licking her face. She was overwhelmed with joy and thanked him for what he had done . She called it a triumph of surgery.</a:t>
            </a:r>
            <a:endParaRPr lang="en-IN" dirty="0">
              <a:latin typeface="Bookman Old Style" panose="02050604050505020204" pitchFamily="18" charset="0"/>
            </a:endParaRPr>
          </a:p>
        </p:txBody>
      </p:sp>
    </p:spTree>
    <p:extLst>
      <p:ext uri="{BB962C8B-B14F-4D97-AF65-F5344CB8AC3E}">
        <p14:creationId xmlns:p14="http://schemas.microsoft.com/office/powerpoint/2010/main" val="945408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IN" sz="7200" b="1" i="1" u="sng" dirty="0" smtClean="0">
                <a:latin typeface="Algerian" panose="04020705040A02060702" pitchFamily="82" charset="0"/>
              </a:rPr>
              <a:t>Textual question </a:t>
            </a:r>
            <a:r>
              <a:rPr lang="en-IN" sz="7200" b="1" i="1" u="sng" dirty="0">
                <a:latin typeface="Algerian" panose="04020705040A02060702" pitchFamily="82" charset="0"/>
              </a:rPr>
              <a:t>s</a:t>
            </a:r>
            <a:endParaRPr lang="en-IN" sz="7200" b="1" i="1" u="sng" dirty="0">
              <a:latin typeface="Algerian" panose="04020705040A02060702" pitchFamily="82"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IN" dirty="0" smtClean="0">
                <a:latin typeface="Bookman Old Style" panose="02050604050505020204" pitchFamily="18" charset="0"/>
              </a:rPr>
              <a:t>Why is Mrs. Pumphery worried about Tricki?</a:t>
            </a:r>
          </a:p>
          <a:p>
            <a:pPr marL="457200" indent="-457200">
              <a:buFont typeface="+mj-lt"/>
              <a:buAutoNum type="arabicPeriod"/>
            </a:pPr>
            <a:r>
              <a:rPr lang="en-IN" dirty="0" smtClean="0">
                <a:latin typeface="Bookman Old Style" panose="02050604050505020204" pitchFamily="18" charset="0"/>
              </a:rPr>
              <a:t>How does the narrator treat the dog?</a:t>
            </a:r>
          </a:p>
          <a:p>
            <a:pPr marL="457200" indent="-457200">
              <a:buFont typeface="+mj-lt"/>
              <a:buAutoNum type="arabicPeriod"/>
            </a:pPr>
            <a:r>
              <a:rPr lang="en-IN" dirty="0" smtClean="0">
                <a:latin typeface="Bookman Old Style" panose="02050604050505020204" pitchFamily="18" charset="0"/>
              </a:rPr>
              <a:t>Why </a:t>
            </a:r>
            <a:r>
              <a:rPr lang="en-IN" dirty="0" smtClean="0">
                <a:latin typeface="Bookman Old Style" panose="02050604050505020204" pitchFamily="18" charset="0"/>
              </a:rPr>
              <a:t>is the narrator tempted to keep Tricki on as a permanent guest?</a:t>
            </a:r>
          </a:p>
          <a:p>
            <a:pPr marL="457200" indent="-457200">
              <a:buFont typeface="+mj-lt"/>
              <a:buAutoNum type="arabicPeriod"/>
            </a:pPr>
            <a:r>
              <a:rPr lang="en-IN" dirty="0" smtClean="0">
                <a:latin typeface="Bookman Old Style" panose="02050604050505020204" pitchFamily="18" charset="0"/>
              </a:rPr>
              <a:t>Why does Mrs. Pumphery think the dog’s recovery “a triumph of surgery?</a:t>
            </a:r>
          </a:p>
          <a:p>
            <a:pPr marL="457200" indent="-457200">
              <a:buFont typeface="+mj-lt"/>
              <a:buAutoNum type="arabicPeriod"/>
            </a:pPr>
            <a:r>
              <a:rPr lang="en-IN" dirty="0" smtClean="0">
                <a:latin typeface="Bookman Old Style" panose="02050604050505020204" pitchFamily="18" charset="0"/>
              </a:rPr>
              <a:t>Do you think Tricki was happy to go home?</a:t>
            </a:r>
          </a:p>
          <a:p>
            <a:pPr marL="457200" indent="-457200">
              <a:buFont typeface="+mj-lt"/>
              <a:buAutoNum type="arabicPeriod"/>
            </a:pPr>
            <a:r>
              <a:rPr lang="en-IN" dirty="0" smtClean="0">
                <a:latin typeface="Bookman Old Style" panose="02050604050505020204" pitchFamily="18" charset="0"/>
              </a:rPr>
              <a:t>Do you think this is a real-life episode, or mere fiction? Or is it a mixture of both? </a:t>
            </a:r>
            <a:endParaRPr lang="en-IN" dirty="0">
              <a:latin typeface="Bookman Old Style" panose="02050604050505020204" pitchFamily="18" charset="0"/>
            </a:endParaRPr>
          </a:p>
        </p:txBody>
      </p:sp>
    </p:spTree>
    <p:extLst>
      <p:ext uri="{BB962C8B-B14F-4D97-AF65-F5344CB8AC3E}">
        <p14:creationId xmlns:p14="http://schemas.microsoft.com/office/powerpoint/2010/main" val="186765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b="1" i="1" u="sng" dirty="0" smtClean="0">
                <a:latin typeface="Algerian" panose="04020705040A02060702" pitchFamily="82" charset="0"/>
              </a:rPr>
              <a:t>Extra question</a:t>
            </a:r>
            <a:endParaRPr lang="en-IN" sz="7200" b="1" i="1" u="sng" dirty="0">
              <a:latin typeface="Algerian" panose="04020705040A02060702" pitchFamily="82" charset="0"/>
            </a:endParaRPr>
          </a:p>
        </p:txBody>
      </p:sp>
      <p:sp>
        <p:nvSpPr>
          <p:cNvPr id="3" name="Content Placeholder 2"/>
          <p:cNvSpPr>
            <a:spLocks noGrp="1"/>
          </p:cNvSpPr>
          <p:nvPr>
            <p:ph idx="1"/>
          </p:nvPr>
        </p:nvSpPr>
        <p:spPr/>
        <p:txBody>
          <a:bodyPr/>
          <a:lstStyle/>
          <a:p>
            <a:pPr marL="457200" indent="-457200">
              <a:buFont typeface="+mj-lt"/>
              <a:buAutoNum type="arabicPeriod"/>
            </a:pPr>
            <a:r>
              <a:rPr lang="en-IN" dirty="0" smtClean="0">
                <a:latin typeface="Bookman Old Style" panose="02050604050505020204" pitchFamily="18" charset="0"/>
              </a:rPr>
              <a:t>“I think I know a cure for you.” what was the ‘cure’?</a:t>
            </a:r>
          </a:p>
          <a:p>
            <a:pPr marL="457200" indent="-457200">
              <a:buFont typeface="+mj-lt"/>
              <a:buAutoNum type="arabicPeriod"/>
            </a:pPr>
            <a:r>
              <a:rPr lang="en-IN" dirty="0" smtClean="0">
                <a:latin typeface="Bookman Old Style" panose="02050604050505020204" pitchFamily="18" charset="0"/>
              </a:rPr>
              <a:t>The household dogs at the surgery rejected Tricki as ‘uninteresting objects’. Justify.</a:t>
            </a:r>
          </a:p>
          <a:p>
            <a:pPr marL="457200" indent="-457200">
              <a:buFont typeface="+mj-lt"/>
              <a:buAutoNum type="arabicPeriod"/>
            </a:pPr>
            <a:r>
              <a:rPr lang="en-IN" dirty="0" smtClean="0">
                <a:latin typeface="Bookman Old Style" panose="02050604050505020204" pitchFamily="18" charset="0"/>
              </a:rPr>
              <a:t>Explain why dr. Herriot tried to sound severe when he gave strict instructions to Mrs. Pumphery about Tricki?</a:t>
            </a:r>
          </a:p>
          <a:p>
            <a:pPr marL="457200" indent="-457200">
              <a:buFont typeface="+mj-lt"/>
              <a:buAutoNum type="arabicPeriod"/>
            </a:pPr>
            <a:r>
              <a:rPr lang="en-IN" dirty="0" smtClean="0">
                <a:latin typeface="Bookman Old Style" panose="02050604050505020204" pitchFamily="18" charset="0"/>
              </a:rPr>
              <a:t>Give reasons what was the cause of Tricki’s ailment.</a:t>
            </a:r>
          </a:p>
          <a:p>
            <a:pPr marL="457200" indent="-457200">
              <a:buFont typeface="+mj-lt"/>
              <a:buAutoNum type="arabicPeriod"/>
            </a:pPr>
            <a:r>
              <a:rPr lang="en-IN" dirty="0" smtClean="0">
                <a:latin typeface="Bookman Old Style" panose="02050604050505020204" pitchFamily="18" charset="0"/>
              </a:rPr>
              <a:t>Describe the gradual progress of Tricki at the surgery.    </a:t>
            </a:r>
          </a:p>
        </p:txBody>
      </p:sp>
    </p:spTree>
    <p:extLst>
      <p:ext uri="{BB962C8B-B14F-4D97-AF65-F5344CB8AC3E}">
        <p14:creationId xmlns:p14="http://schemas.microsoft.com/office/powerpoint/2010/main" val="66237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b="1" i="1" u="sng" dirty="0" smtClean="0">
                <a:latin typeface="Algerian" panose="04020705040A02060702" pitchFamily="82" charset="0"/>
              </a:rPr>
              <a:t>Long question</a:t>
            </a:r>
            <a:endParaRPr lang="en-IN" sz="7200" b="1" i="1" u="sng"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IN" dirty="0" smtClean="0"/>
              <a:t> </a:t>
            </a:r>
            <a:r>
              <a:rPr lang="en-IN" dirty="0" smtClean="0">
                <a:latin typeface="Bookman Old Style" panose="02050604050505020204" pitchFamily="18" charset="0"/>
              </a:rPr>
              <a:t>Herriot enjoyed the lavish meal during Tricki’s stay but </a:t>
            </a:r>
            <a:r>
              <a:rPr lang="en-IN" dirty="0" smtClean="0">
                <a:latin typeface="Bookman Old Style" panose="02050604050505020204" pitchFamily="18" charset="0"/>
              </a:rPr>
              <a:t>still </a:t>
            </a:r>
            <a:r>
              <a:rPr lang="en-IN" dirty="0" smtClean="0">
                <a:latin typeface="Bookman Old Style" panose="02050604050505020204" pitchFamily="18" charset="0"/>
              </a:rPr>
              <a:t>he felt compelled to inform Mrs. Pumphery about the recovery of Tricki. Why did he not keep Tricki for a longer time? Did he feel concern for Mrs. Pumphery.</a:t>
            </a:r>
          </a:p>
          <a:p>
            <a:pPr marL="457200" indent="-457200">
              <a:buFont typeface="+mj-lt"/>
              <a:buAutoNum type="arabicPeriod"/>
            </a:pPr>
            <a:r>
              <a:rPr lang="en-IN" dirty="0" smtClean="0">
                <a:latin typeface="Bookman Old Style" panose="02050604050505020204" pitchFamily="18" charset="0"/>
              </a:rPr>
              <a:t>The chapter shows the silly and negligent behaviour of rich people like Mrs. Pumphery who may harm their near and dear ones by their extra caring nature. Tricki’s declined health was the outcome of Mrs. Pomphrey's over-caring nature. Justify.</a:t>
            </a:r>
          </a:p>
          <a:p>
            <a:pPr marL="457200" indent="-457200">
              <a:buFont typeface="+mj-lt"/>
              <a:buAutoNum type="arabicPeriod"/>
            </a:pPr>
            <a:r>
              <a:rPr lang="en-IN" dirty="0" smtClean="0">
                <a:latin typeface="Bookman Old Style" panose="02050604050505020204" pitchFamily="18" charset="0"/>
              </a:rPr>
              <a:t>Herriot seems to be a duty-bound doctor who values other’s emotions than his personal interests educate in the light of the statement.</a:t>
            </a:r>
          </a:p>
          <a:p>
            <a:pPr marL="457200" indent="-457200">
              <a:buFont typeface="+mj-lt"/>
              <a:buAutoNum type="arabicPeriod"/>
            </a:pPr>
            <a:r>
              <a:rPr lang="en-IN" dirty="0" smtClean="0">
                <a:latin typeface="Bookman Old Style" panose="02050604050505020204" pitchFamily="18" charset="0"/>
              </a:rPr>
              <a:t>Tricki was more than a dog. He was more like a spoiled child of over indulgent mistress, Mrs. Pumphery. Comment.  </a:t>
            </a:r>
            <a:r>
              <a:rPr lang="en-IN" dirty="0" smtClean="0"/>
              <a:t> </a:t>
            </a:r>
            <a:endParaRPr lang="en-IN" dirty="0"/>
          </a:p>
        </p:txBody>
      </p:sp>
    </p:spTree>
    <p:extLst>
      <p:ext uri="{BB962C8B-B14F-4D97-AF65-F5344CB8AC3E}">
        <p14:creationId xmlns:p14="http://schemas.microsoft.com/office/powerpoint/2010/main" val="51094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5248" y="561898"/>
            <a:ext cx="5603965" cy="1293028"/>
          </a:xfrm>
        </p:spPr>
        <p:txBody>
          <a:bodyPr>
            <a:normAutofit/>
          </a:bodyPr>
          <a:lstStyle/>
          <a:p>
            <a:pPr algn="ctr"/>
            <a:r>
              <a:rPr lang="en-GB" b="1" i="1" u="sng" dirty="0" smtClean="0">
                <a:latin typeface="Algerian" panose="04020705040A02060702" pitchFamily="82" charset="0"/>
              </a:rPr>
              <a:t>About the author</a:t>
            </a:r>
            <a:endParaRPr lang="en-IN" b="1" i="1" u="sng" dirty="0">
              <a:latin typeface="Algerian" panose="04020705040A02060702" pitchFamily="82" charset="0"/>
            </a:endParaRPr>
          </a:p>
        </p:txBody>
      </p:sp>
      <p:sp>
        <p:nvSpPr>
          <p:cNvPr id="3" name="Content Placeholder 2"/>
          <p:cNvSpPr>
            <a:spLocks noGrp="1"/>
          </p:cNvSpPr>
          <p:nvPr>
            <p:ph idx="1"/>
          </p:nvPr>
        </p:nvSpPr>
        <p:spPr>
          <a:xfrm>
            <a:off x="685800" y="1854926"/>
            <a:ext cx="4238897" cy="5003074"/>
          </a:xfrm>
        </p:spPr>
        <p:txBody>
          <a:bodyPr>
            <a:normAutofit fontScale="85000" lnSpcReduction="20000"/>
          </a:bodyPr>
          <a:lstStyle/>
          <a:p>
            <a:r>
              <a:rPr lang="en-GB" sz="2600" dirty="0" smtClean="0">
                <a:latin typeface="Bookman Old Style" panose="02050604050505020204" pitchFamily="18" charset="0"/>
              </a:rPr>
              <a:t>Real name – James Alfred Wight</a:t>
            </a:r>
          </a:p>
          <a:p>
            <a:r>
              <a:rPr lang="en-GB" sz="2600" dirty="0" smtClean="0">
                <a:latin typeface="Bookman Old Style" panose="02050604050505020204" pitchFamily="18" charset="0"/>
              </a:rPr>
              <a:t>Born on – 3</a:t>
            </a:r>
            <a:r>
              <a:rPr lang="en-GB" sz="2600" baseline="30000" dirty="0" smtClean="0">
                <a:latin typeface="Bookman Old Style" panose="02050604050505020204" pitchFamily="18" charset="0"/>
              </a:rPr>
              <a:t>rd</a:t>
            </a:r>
            <a:r>
              <a:rPr lang="en-GB" sz="2600" dirty="0" smtClean="0">
                <a:latin typeface="Bookman Old Style" panose="02050604050505020204" pitchFamily="18" charset="0"/>
              </a:rPr>
              <a:t> October 1916 to February 1995</a:t>
            </a:r>
          </a:p>
          <a:p>
            <a:r>
              <a:rPr lang="en-GB" sz="2600" dirty="0" smtClean="0">
                <a:latin typeface="Bookman Old Style" panose="02050604050505020204" pitchFamily="18" charset="0"/>
              </a:rPr>
              <a:t>Pen name – James Harriot </a:t>
            </a:r>
          </a:p>
          <a:p>
            <a:r>
              <a:rPr lang="en-GB" sz="2600" dirty="0" smtClean="0">
                <a:latin typeface="Bookman Old Style" panose="02050604050505020204" pitchFamily="18" charset="0"/>
              </a:rPr>
              <a:t>Nationality – English </a:t>
            </a:r>
          </a:p>
          <a:p>
            <a:r>
              <a:rPr lang="en-GB" sz="2600" dirty="0" smtClean="0">
                <a:latin typeface="Bookman Old Style" panose="02050604050505020204" pitchFamily="18" charset="0"/>
              </a:rPr>
              <a:t>Profession – A veterinary surgeon</a:t>
            </a:r>
          </a:p>
          <a:p>
            <a:r>
              <a:rPr lang="en-GB" sz="2600" dirty="0" smtClean="0">
                <a:latin typeface="Bookman Old Style" panose="02050604050505020204" pitchFamily="18" charset="0"/>
              </a:rPr>
              <a:t> He used his many years of experience as a vet to write a series of book consisting of stories about animals and their owner.</a:t>
            </a:r>
          </a:p>
          <a:p>
            <a:r>
              <a:rPr lang="en-GB" sz="2600" dirty="0" smtClean="0">
                <a:latin typeface="Bookman Old Style" panose="02050604050505020204" pitchFamily="18" charset="0"/>
              </a:rPr>
              <a:t>He is best known for his work . “If only they could talk” in 1970.   </a:t>
            </a:r>
            <a:endParaRPr lang="en-IN" sz="2600" dirty="0">
              <a:latin typeface="Bookman Old Style" panose="02050604050505020204" pitchFamily="18" charset="0"/>
            </a:endParaRPr>
          </a:p>
        </p:txBody>
      </p:sp>
      <p:pic>
        <p:nvPicPr>
          <p:cNvPr id="4" name="Picture 3" descr="เจมส์ เฮอร์เรียต - วิกิพีเดีย"/>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1730" y="2194560"/>
            <a:ext cx="2540000" cy="3289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2196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728" y="901532"/>
            <a:ext cx="3472543" cy="1293028"/>
          </a:xfrm>
        </p:spPr>
        <p:txBody>
          <a:bodyPr/>
          <a:lstStyle/>
          <a:p>
            <a:r>
              <a:rPr lang="en-IN" b="1" i="1" u="sng" dirty="0" smtClean="0">
                <a:latin typeface="Algerian" panose="04020705040A02060702" pitchFamily="82" charset="0"/>
              </a:rPr>
              <a:t>Characters</a:t>
            </a:r>
            <a:r>
              <a:rPr lang="en-IN" dirty="0" smtClean="0"/>
              <a:t> </a:t>
            </a:r>
            <a:endParaRPr lang="en-IN" dirty="0"/>
          </a:p>
        </p:txBody>
      </p:sp>
      <p:sp>
        <p:nvSpPr>
          <p:cNvPr id="3" name="Content Placeholder 2"/>
          <p:cNvSpPr>
            <a:spLocks noGrp="1"/>
          </p:cNvSpPr>
          <p:nvPr>
            <p:ph idx="1"/>
          </p:nvPr>
        </p:nvSpPr>
        <p:spPr>
          <a:xfrm>
            <a:off x="685800" y="2442754"/>
            <a:ext cx="10820400" cy="3775931"/>
          </a:xfrm>
        </p:spPr>
        <p:txBody>
          <a:bodyPr vert="horz">
            <a:normAutofit fontScale="25000" lnSpcReduction="20000"/>
          </a:bodyPr>
          <a:lstStyle/>
          <a:p>
            <a:r>
              <a:rPr lang="en-IN" sz="21600" dirty="0" smtClean="0">
                <a:latin typeface="Bookman Old Style" panose="02050604050505020204" pitchFamily="18" charset="0"/>
              </a:rPr>
              <a:t>Tricki – the dog</a:t>
            </a:r>
          </a:p>
          <a:p>
            <a:r>
              <a:rPr lang="en-IN" sz="21600" dirty="0" smtClean="0">
                <a:latin typeface="Bookman Old Style" panose="02050604050505020204" pitchFamily="18" charset="0"/>
              </a:rPr>
              <a:t>Mrs Pumphery – a wealthy single woman</a:t>
            </a:r>
          </a:p>
          <a:p>
            <a:r>
              <a:rPr lang="en-IN" sz="21600" dirty="0" smtClean="0">
                <a:latin typeface="Bookman Old Style" panose="02050604050505020204" pitchFamily="18" charset="0"/>
              </a:rPr>
              <a:t>James Herriot –  a vet surgeon who  cured Tricki </a:t>
            </a:r>
          </a:p>
          <a:p>
            <a:endParaRPr lang="en-IN" dirty="0">
              <a:latin typeface="Bookman Old Style" panose="02050604050505020204" pitchFamily="18" charset="0"/>
            </a:endParaRPr>
          </a:p>
          <a:p>
            <a:endParaRPr lang="en-IN" dirty="0" smtClean="0">
              <a:latin typeface="Bookman Old Style" panose="02050604050505020204" pitchFamily="18" charset="0"/>
            </a:endParaRPr>
          </a:p>
          <a:p>
            <a:endParaRPr lang="en-IN" dirty="0">
              <a:latin typeface="Bookman Old Style" panose="02050604050505020204" pitchFamily="18" charset="0"/>
            </a:endParaRPr>
          </a:p>
          <a:p>
            <a:endParaRPr lang="en-IN" dirty="0" smtClean="0">
              <a:latin typeface="Bookman Old Style" panose="02050604050505020204" pitchFamily="18" charset="0"/>
            </a:endParaRPr>
          </a:p>
          <a:p>
            <a:endParaRPr lang="en-IN" dirty="0">
              <a:latin typeface="Bookman Old Style" panose="02050604050505020204" pitchFamily="18" charset="0"/>
            </a:endParaRPr>
          </a:p>
          <a:p>
            <a:endParaRPr lang="en-IN" dirty="0" smtClean="0">
              <a:latin typeface="Bookman Old Style" panose="02050604050505020204" pitchFamily="18" charset="0"/>
            </a:endParaRPr>
          </a:p>
          <a:p>
            <a:endParaRPr lang="en-IN" dirty="0">
              <a:latin typeface="Bookman Old Style" panose="02050604050505020204" pitchFamily="18" charset="0"/>
            </a:endParaRPr>
          </a:p>
          <a:p>
            <a:endParaRPr lang="en-IN" dirty="0" smtClean="0">
              <a:latin typeface="Bookman Old Style" panose="02050604050505020204" pitchFamily="18" charset="0"/>
            </a:endParaRPr>
          </a:p>
          <a:p>
            <a:pPr marL="0" indent="0">
              <a:buNone/>
            </a:pPr>
            <a:r>
              <a:rPr lang="en-IN" dirty="0" smtClean="0">
                <a:latin typeface="Bookman Old Style" panose="02050604050505020204" pitchFamily="18" charset="0"/>
              </a:rPr>
              <a:t> </a:t>
            </a:r>
            <a:br>
              <a:rPr lang="en-IN" dirty="0" smtClean="0">
                <a:latin typeface="Bookman Old Style" panose="02050604050505020204" pitchFamily="18" charset="0"/>
              </a:rPr>
            </a:br>
            <a:endParaRPr lang="en-IN" dirty="0">
              <a:latin typeface="Bookman Old Style" panose="02050604050505020204" pitchFamily="18" charset="0"/>
            </a:endParaRPr>
          </a:p>
        </p:txBody>
      </p:sp>
    </p:spTree>
    <p:extLst>
      <p:ext uri="{BB962C8B-B14F-4D97-AF65-F5344CB8AC3E}">
        <p14:creationId xmlns:p14="http://schemas.microsoft.com/office/powerpoint/2010/main" val="345137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i="1" u="sng" dirty="0" smtClean="0">
                <a:latin typeface="Algerian" panose="04020705040A02060702" pitchFamily="82" charset="0"/>
              </a:rPr>
              <a:t>Synopsis of the chapter</a:t>
            </a:r>
            <a:endParaRPr lang="en-IN" b="1" i="1" u="sng" dirty="0">
              <a:latin typeface="Algerian" panose="04020705040A02060702" pitchFamily="82" charset="0"/>
            </a:endParaRPr>
          </a:p>
        </p:txBody>
      </p:sp>
      <p:sp>
        <p:nvSpPr>
          <p:cNvPr id="3" name="Content Placeholder 2"/>
          <p:cNvSpPr>
            <a:spLocks noGrp="1"/>
          </p:cNvSpPr>
          <p:nvPr>
            <p:ph idx="1"/>
          </p:nvPr>
        </p:nvSpPr>
        <p:spPr/>
        <p:txBody>
          <a:bodyPr/>
          <a:lstStyle/>
          <a:p>
            <a:r>
              <a:rPr lang="en-IN" sz="4000" dirty="0" smtClean="0">
                <a:latin typeface="Bookman Old Style" panose="02050604050505020204" pitchFamily="18" charset="0"/>
              </a:rPr>
              <a:t>Tricki, a small dog is pampered and over- fed by his rich mistress, Mrs. Pumphery soon he falls seriously ill.  So Mrs. Pumphery has to call Mr. Herriot, the surgeon for help. Mr. Herriot suggests to hospitalise Tricki for 15 days. Then the story unfolds into how he gets well.</a:t>
            </a:r>
            <a:r>
              <a:rPr lang="en-IN" dirty="0" smtClean="0">
                <a:latin typeface="Bookman Old Style" panose="02050604050505020204" pitchFamily="18" charset="0"/>
              </a:rPr>
              <a:t>     </a:t>
            </a:r>
            <a:endParaRPr lang="en-IN" dirty="0">
              <a:latin typeface="Bookman Old Style" panose="02050604050505020204" pitchFamily="18" charset="0"/>
            </a:endParaRPr>
          </a:p>
        </p:txBody>
      </p:sp>
    </p:spTree>
    <p:extLst>
      <p:ext uri="{BB962C8B-B14F-4D97-AF65-F5344CB8AC3E}">
        <p14:creationId xmlns:p14="http://schemas.microsoft.com/office/powerpoint/2010/main" val="9340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b="1" i="1" u="sng" dirty="0" smtClean="0">
                <a:latin typeface="Algerian" panose="04020705040A02060702" pitchFamily="82" charset="0"/>
              </a:rPr>
              <a:t>pg-1</a:t>
            </a:r>
            <a:endParaRPr lang="en-IN" sz="7200" b="1" i="1" u="sng"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IN" dirty="0" smtClean="0">
                <a:latin typeface="Bookman Old Style" panose="02050604050505020204" pitchFamily="18" charset="0"/>
              </a:rPr>
              <a:t>“I was really worried about Tricki………….no ring throwing lately.” </a:t>
            </a:r>
          </a:p>
          <a:p>
            <a:pPr marL="0" indent="0" algn="just">
              <a:buNone/>
            </a:pPr>
            <a:r>
              <a:rPr lang="en-IN" dirty="0">
                <a:latin typeface="Bookman Old Style" panose="02050604050505020204" pitchFamily="18" charset="0"/>
              </a:rPr>
              <a:t> </a:t>
            </a:r>
            <a:r>
              <a:rPr lang="en-IN" dirty="0" smtClean="0">
                <a:latin typeface="Bookman Old Style" panose="02050604050505020204" pitchFamily="18" charset="0"/>
              </a:rPr>
              <a:t>   Meaning/ Exposure of difficult words</a:t>
            </a:r>
          </a:p>
          <a:p>
            <a:pPr marL="457200" indent="-457200">
              <a:buFont typeface="+mj-lt"/>
              <a:buAutoNum type="arabicPeriod"/>
            </a:pPr>
            <a:r>
              <a:rPr lang="en-IN" dirty="0" smtClean="0">
                <a:latin typeface="Bookman Old Style" panose="02050604050505020204" pitchFamily="18" charset="0"/>
              </a:rPr>
              <a:t>Bloated – swollen</a:t>
            </a:r>
          </a:p>
          <a:p>
            <a:pPr marL="457200" indent="-457200">
              <a:buFont typeface="+mj-lt"/>
              <a:buAutoNum type="arabicPeriod"/>
            </a:pPr>
            <a:r>
              <a:rPr lang="en-IN" dirty="0" smtClean="0">
                <a:latin typeface="Bookman Old Style" panose="02050604050505020204" pitchFamily="18" charset="0"/>
              </a:rPr>
              <a:t>Sausage – unbaked meat/ finely minced meat stuffed into long cylindrical cases</a:t>
            </a:r>
          </a:p>
          <a:p>
            <a:pPr marL="457200" indent="-457200">
              <a:buFont typeface="+mj-lt"/>
              <a:buAutoNum type="arabicPeriod"/>
            </a:pPr>
            <a:r>
              <a:rPr lang="en-IN" dirty="0" smtClean="0">
                <a:latin typeface="Bookman Old Style" panose="02050604050505020204" pitchFamily="18" charset="0"/>
              </a:rPr>
              <a:t>Bloodshot – (of the eyes) flamed on tinged with blood (red coloured)</a:t>
            </a:r>
          </a:p>
          <a:p>
            <a:pPr marL="457200" indent="-457200">
              <a:buFont typeface="+mj-lt"/>
              <a:buAutoNum type="arabicPeriod"/>
            </a:pPr>
            <a:r>
              <a:rPr lang="en-IN" dirty="0" smtClean="0">
                <a:latin typeface="Bookman Old Style" panose="02050604050505020204" pitchFamily="18" charset="0"/>
              </a:rPr>
              <a:t>Rheumy – watery</a:t>
            </a:r>
          </a:p>
          <a:p>
            <a:pPr marL="457200" indent="-457200">
              <a:buFont typeface="+mj-lt"/>
              <a:buAutoNum type="arabicPeriod"/>
            </a:pPr>
            <a:r>
              <a:rPr lang="en-IN" dirty="0" smtClean="0">
                <a:latin typeface="Bookman Old Style" panose="02050604050505020204" pitchFamily="18" charset="0"/>
              </a:rPr>
              <a:t>Listless – careless</a:t>
            </a:r>
          </a:p>
          <a:p>
            <a:pPr marL="457200" indent="-457200">
              <a:buFont typeface="+mj-lt"/>
              <a:buAutoNum type="arabicPeriod"/>
            </a:pPr>
            <a:r>
              <a:rPr lang="en-IN" dirty="0" smtClean="0">
                <a:latin typeface="Bookman Old Style" panose="02050604050505020204" pitchFamily="18" charset="0"/>
              </a:rPr>
              <a:t>Relent – become less severe</a:t>
            </a:r>
          </a:p>
          <a:p>
            <a:pPr marL="457200" indent="-457200">
              <a:buFont typeface="+mj-lt"/>
              <a:buAutoNum type="arabicPeriod"/>
            </a:pPr>
            <a:r>
              <a:rPr lang="en-IN" dirty="0" smtClean="0">
                <a:latin typeface="Bookman Old Style" panose="02050604050505020204" pitchFamily="18" charset="0"/>
              </a:rPr>
              <a:t>Lumbago – pain in the lower back</a:t>
            </a:r>
          </a:p>
          <a:p>
            <a:pPr marL="0" indent="0">
              <a:buNone/>
            </a:pPr>
            <a:endParaRPr lang="en-IN" dirty="0">
              <a:latin typeface="Bookman Old Style" panose="02050604050505020204" pitchFamily="18" charset="0"/>
            </a:endParaRPr>
          </a:p>
        </p:txBody>
      </p:sp>
    </p:spTree>
    <p:extLst>
      <p:ext uri="{BB962C8B-B14F-4D97-AF65-F5344CB8AC3E}">
        <p14:creationId xmlns:p14="http://schemas.microsoft.com/office/powerpoint/2010/main" val="4072581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IN" b="1" i="1" u="sng" dirty="0" smtClean="0">
                <a:latin typeface="Algerian" panose="04020705040A02060702" pitchFamily="82" charset="0"/>
              </a:rPr>
              <a:t>Pg-1 : explanation</a:t>
            </a:r>
            <a:endParaRPr lang="en-IN" b="1" i="1" u="sng" dirty="0">
              <a:latin typeface="Algerian" panose="04020705040A02060702" pitchFamily="82" charset="0"/>
            </a:endParaRPr>
          </a:p>
        </p:txBody>
      </p:sp>
      <p:sp>
        <p:nvSpPr>
          <p:cNvPr id="4" name="Content Placeholder 3"/>
          <p:cNvSpPr>
            <a:spLocks noGrp="1"/>
          </p:cNvSpPr>
          <p:nvPr>
            <p:ph idx="1"/>
          </p:nvPr>
        </p:nvSpPr>
        <p:spPr/>
        <p:txBody>
          <a:bodyPr/>
          <a:lstStyle/>
          <a:p>
            <a:r>
              <a:rPr lang="en-IN" sz="2600" i="1" dirty="0" smtClean="0">
                <a:latin typeface="Bookman Old Style" panose="02050604050505020204" pitchFamily="18" charset="0"/>
              </a:rPr>
              <a:t>Mr. Herriot (the narrator) came across Mrs. Pumphery and Tricki when he was driving. He stopped his car but he was shocked to see Tricki’s condition. Tricki looked like a bloated sausage. He had become very fat, his eyes red and watery. Mr Herriot came to know that Tricki was over fed as she thought that the dog was malnourished and lacked energy. </a:t>
            </a:r>
            <a:r>
              <a:rPr lang="en-IN" sz="2600" i="1" dirty="0">
                <a:latin typeface="Bookman Old Style" panose="02050604050505020204" pitchFamily="18" charset="0"/>
              </a:rPr>
              <a:t>S</a:t>
            </a:r>
            <a:r>
              <a:rPr lang="en-IN" sz="2600" i="1" dirty="0" smtClean="0">
                <a:latin typeface="Bookman Old Style" panose="02050604050505020204" pitchFamily="18" charset="0"/>
              </a:rPr>
              <a:t>he gave him malt, cod-liver oil ,Horlicks, cream cakes and chocolates etc. He advised </a:t>
            </a:r>
            <a:r>
              <a:rPr lang="en-IN" sz="2600" i="1" dirty="0">
                <a:latin typeface="Bookman Old Style" panose="02050604050505020204" pitchFamily="18" charset="0"/>
              </a:rPr>
              <a:t>M</a:t>
            </a:r>
            <a:r>
              <a:rPr lang="en-IN" sz="2600" i="1" dirty="0" smtClean="0">
                <a:latin typeface="Bookman Old Style" panose="02050604050505020204" pitchFamily="18" charset="0"/>
              </a:rPr>
              <a:t>rs. </a:t>
            </a:r>
            <a:r>
              <a:rPr lang="en-IN" sz="2600" i="1" dirty="0" err="1" smtClean="0">
                <a:latin typeface="Bookman Old Style" panose="02050604050505020204" pitchFamily="18" charset="0"/>
              </a:rPr>
              <a:t>Pumphrey</a:t>
            </a:r>
            <a:r>
              <a:rPr lang="en-IN" sz="2600" i="1" dirty="0" smtClean="0">
                <a:latin typeface="Bookman Old Style" panose="02050604050505020204" pitchFamily="18" charset="0"/>
              </a:rPr>
              <a:t> to follow a strict diet along with daily exercise for Tricki.</a:t>
            </a:r>
            <a:r>
              <a:rPr lang="en-IN" dirty="0" smtClean="0">
                <a:latin typeface="Bookman Old Style" panose="02050604050505020204" pitchFamily="18" charset="0"/>
              </a:rPr>
              <a:t>  </a:t>
            </a:r>
            <a:endParaRPr lang="en-IN" dirty="0">
              <a:latin typeface="Bookman Old Style" panose="02050604050505020204" pitchFamily="18" charset="0"/>
            </a:endParaRPr>
          </a:p>
        </p:txBody>
      </p:sp>
    </p:spTree>
    <p:extLst>
      <p:ext uri="{BB962C8B-B14F-4D97-AF65-F5344CB8AC3E}">
        <p14:creationId xmlns:p14="http://schemas.microsoft.com/office/powerpoint/2010/main" val="2992722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lstStyle/>
          <a:p>
            <a:pPr algn="ctr"/>
            <a:r>
              <a:rPr lang="en-IN" sz="7200" dirty="0" smtClean="0">
                <a:latin typeface="Algerian" panose="04020705040A02060702" pitchFamily="82" charset="0"/>
              </a:rPr>
              <a:t>Pg-2</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pPr algn="just"/>
            <a:r>
              <a:rPr lang="en-IN" dirty="0" smtClean="0">
                <a:latin typeface="Bookman Old Style" panose="02050604050505020204" pitchFamily="18" charset="0"/>
              </a:rPr>
              <a:t>I tried to sound severe………………wrapped in blanket </a:t>
            </a:r>
          </a:p>
          <a:p>
            <a:pPr algn="just"/>
            <a:r>
              <a:rPr lang="en-IN" dirty="0" smtClean="0">
                <a:latin typeface="Bookman Old Style" panose="02050604050505020204" pitchFamily="18" charset="0"/>
              </a:rPr>
              <a:t>Meaning of difficult words</a:t>
            </a:r>
          </a:p>
          <a:p>
            <a:pPr algn="just"/>
            <a:r>
              <a:rPr lang="en-IN" dirty="0" smtClean="0">
                <a:latin typeface="Bookman Old Style" panose="02050604050505020204" pitchFamily="18" charset="0"/>
              </a:rPr>
              <a:t>Regime- prescribed course of exercise and diet</a:t>
            </a:r>
          </a:p>
          <a:p>
            <a:pPr algn="just"/>
            <a:r>
              <a:rPr lang="en-IN" dirty="0" smtClean="0">
                <a:latin typeface="Bookman Old Style" panose="02050604050505020204" pitchFamily="18" charset="0"/>
              </a:rPr>
              <a:t>Tottering – to move in a feeble or unsteady way</a:t>
            </a:r>
          </a:p>
          <a:p>
            <a:pPr algn="just"/>
            <a:r>
              <a:rPr lang="en-IN" dirty="0" smtClean="0">
                <a:latin typeface="Bookman Old Style" panose="02050604050505020204" pitchFamily="18" charset="0"/>
              </a:rPr>
              <a:t>Drooping – to bend because of weakness(here)</a:t>
            </a:r>
          </a:p>
          <a:p>
            <a:pPr algn="just"/>
            <a:r>
              <a:rPr lang="en-IN" dirty="0" smtClean="0">
                <a:latin typeface="Bookman Old Style" panose="02050604050505020204" pitchFamily="18" charset="0"/>
              </a:rPr>
              <a:t>Distraught – extremely worried</a:t>
            </a:r>
          </a:p>
          <a:p>
            <a:pPr algn="just"/>
            <a:r>
              <a:rPr lang="en-IN" dirty="0" smtClean="0">
                <a:latin typeface="Bookman Old Style" panose="02050604050505020204" pitchFamily="18" charset="0"/>
              </a:rPr>
              <a:t>Panting – gasping for breath</a:t>
            </a:r>
          </a:p>
          <a:p>
            <a:pPr algn="just"/>
            <a:r>
              <a:rPr lang="en-IN" dirty="0" smtClean="0">
                <a:latin typeface="Bookman Old Style" panose="02050604050505020204" pitchFamily="18" charset="0"/>
              </a:rPr>
              <a:t>Swooned – to faint or lose consciousness because of shock</a:t>
            </a:r>
          </a:p>
          <a:p>
            <a:pPr algn="just"/>
            <a:r>
              <a:rPr lang="en-IN" dirty="0" smtClean="0">
                <a:latin typeface="Bookman Old Style" panose="02050604050505020204" pitchFamily="18" charset="0"/>
              </a:rPr>
              <a:t>Wailing – crying with pain or grief  </a:t>
            </a:r>
          </a:p>
        </p:txBody>
      </p:sp>
    </p:spTree>
    <p:extLst>
      <p:ext uri="{BB962C8B-B14F-4D97-AF65-F5344CB8AC3E}">
        <p14:creationId xmlns:p14="http://schemas.microsoft.com/office/powerpoint/2010/main" val="3472857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dirty="0" smtClean="0">
                <a:latin typeface="Algerian" panose="04020705040A02060702" pitchFamily="82" charset="0"/>
              </a:rPr>
              <a:t>explanation</a:t>
            </a:r>
            <a:endParaRPr lang="en-IN" sz="7200"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The narrator warned Mrs. Pumphery to control Tricki’s eating habits and increase his exercise or else he would soon fall ill. He watched Tricki walking feebly with his mistress. Soon his apprehension become true. One day all of a sudden he got an unexpected call from Mrs. </a:t>
            </a:r>
            <a:r>
              <a:rPr lang="en-IN" dirty="0" err="1" smtClean="0">
                <a:latin typeface="Bookman Old Style" panose="02050604050505020204" pitchFamily="18" charset="0"/>
              </a:rPr>
              <a:t>Pumhrey</a:t>
            </a:r>
            <a:r>
              <a:rPr lang="en-IN" dirty="0" smtClean="0">
                <a:latin typeface="Bookman Old Style" panose="02050604050505020204" pitchFamily="18" charset="0"/>
              </a:rPr>
              <a:t> informing about Tricki’s illness. She was upset and worried as Tricki had refused to eat anything. He had bouts of vomiting. Narrator knew well that the only way to get Tricki well was to get him out of his mistress house for a few days. Accordingly he suggested Mrs. </a:t>
            </a:r>
            <a:r>
              <a:rPr lang="en-IN" dirty="0" err="1" smtClean="0">
                <a:latin typeface="Bookman Old Style" panose="02050604050505020204" pitchFamily="18" charset="0"/>
              </a:rPr>
              <a:t>Pumphrey</a:t>
            </a:r>
            <a:r>
              <a:rPr lang="en-IN" dirty="0" smtClean="0">
                <a:latin typeface="Bookman Old Style" panose="02050604050505020204" pitchFamily="18" charset="0"/>
              </a:rPr>
              <a:t> to hospitalise Tricki for a fortnight to be kept under observation. Though it was quite hard for Mrs. </a:t>
            </a:r>
            <a:r>
              <a:rPr lang="en-IN" dirty="0" err="1" smtClean="0">
                <a:latin typeface="Bookman Old Style" panose="02050604050505020204" pitchFamily="18" charset="0"/>
              </a:rPr>
              <a:t>Pumhrey</a:t>
            </a:r>
            <a:r>
              <a:rPr lang="en-IN" dirty="0" smtClean="0">
                <a:latin typeface="Bookman Old Style" panose="02050604050505020204" pitchFamily="18" charset="0"/>
              </a:rPr>
              <a:t> to part from Tricki. She allowed Herriot to take Tricki along with him for treatment. </a:t>
            </a:r>
            <a:endParaRPr lang="en-IN" dirty="0">
              <a:latin typeface="Bookman Old Style" panose="02050604050505020204" pitchFamily="18" charset="0"/>
            </a:endParaRPr>
          </a:p>
        </p:txBody>
      </p:sp>
    </p:spTree>
    <p:extLst>
      <p:ext uri="{BB962C8B-B14F-4D97-AF65-F5344CB8AC3E}">
        <p14:creationId xmlns:p14="http://schemas.microsoft.com/office/powerpoint/2010/main" val="3016435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4373"/>
            <a:ext cx="10820400" cy="1293028"/>
          </a:xfrm>
        </p:spPr>
        <p:txBody>
          <a:bodyPr>
            <a:normAutofit/>
          </a:bodyPr>
          <a:lstStyle/>
          <a:p>
            <a:pPr algn="ctr"/>
            <a:r>
              <a:rPr lang="en-IN" sz="7200" b="1" i="1" u="sng" dirty="0" smtClean="0">
                <a:latin typeface="Algerian" panose="04020705040A02060702" pitchFamily="82" charset="0"/>
              </a:rPr>
              <a:t>Pg-3</a:t>
            </a:r>
            <a:endParaRPr lang="en-IN" sz="7200" b="1" i="1" u="sng" dirty="0">
              <a:latin typeface="Algerian" panose="04020705040A02060702" pitchFamily="82" charset="0"/>
            </a:endParaRPr>
          </a:p>
        </p:txBody>
      </p:sp>
      <p:sp>
        <p:nvSpPr>
          <p:cNvPr id="3" name="Content Placeholder 2"/>
          <p:cNvSpPr>
            <a:spLocks noGrp="1"/>
          </p:cNvSpPr>
          <p:nvPr>
            <p:ph idx="1"/>
          </p:nvPr>
        </p:nvSpPr>
        <p:spPr/>
        <p:txBody>
          <a:bodyPr/>
          <a:lstStyle/>
          <a:p>
            <a:r>
              <a:rPr lang="en-IN" dirty="0" smtClean="0">
                <a:latin typeface="Bookman Old Style" panose="02050604050505020204" pitchFamily="18" charset="0"/>
              </a:rPr>
              <a:t>The entire staff ………………. Last part of his meal.</a:t>
            </a:r>
          </a:p>
          <a:p>
            <a:r>
              <a:rPr lang="en-IN" dirty="0" smtClean="0">
                <a:latin typeface="Bookman Old Style" panose="02050604050505020204" pitchFamily="18" charset="0"/>
              </a:rPr>
              <a:t>Meaning of difficult words :</a:t>
            </a:r>
          </a:p>
          <a:p>
            <a:pPr marL="457200" indent="-457200">
              <a:buFont typeface="+mj-lt"/>
              <a:buAutoNum type="arabicPeriod"/>
            </a:pPr>
            <a:r>
              <a:rPr lang="en-IN" dirty="0" smtClean="0">
                <a:latin typeface="Bookman Old Style" panose="02050604050505020204" pitchFamily="18" charset="0"/>
              </a:rPr>
              <a:t>Despairing – showing loss of all hope</a:t>
            </a:r>
          </a:p>
          <a:p>
            <a:pPr marL="457200" indent="-457200">
              <a:buFont typeface="+mj-lt"/>
              <a:buAutoNum type="arabicPeriod"/>
            </a:pPr>
            <a:r>
              <a:rPr lang="en-IN" dirty="0" smtClean="0">
                <a:latin typeface="Bookman Old Style" panose="02050604050505020204" pitchFamily="18" charset="0"/>
              </a:rPr>
              <a:t>Surged – moved forward suddenly</a:t>
            </a:r>
          </a:p>
          <a:p>
            <a:pPr marL="457200" indent="-457200">
              <a:buFont typeface="+mj-lt"/>
              <a:buAutoNum type="arabicPeriod"/>
            </a:pPr>
            <a:r>
              <a:rPr lang="en-IN" dirty="0" smtClean="0">
                <a:latin typeface="Bookman Old Style" panose="02050604050505020204" pitchFamily="18" charset="0"/>
              </a:rPr>
              <a:t>Whimper – make low sound expressing fear or pain </a:t>
            </a:r>
          </a:p>
          <a:p>
            <a:pPr marL="457200" indent="-457200">
              <a:buFont typeface="+mj-lt"/>
              <a:buAutoNum type="arabicPeriod"/>
            </a:pPr>
            <a:r>
              <a:rPr lang="en-IN" dirty="0" smtClean="0">
                <a:latin typeface="Bookman Old Style" panose="02050604050505020204" pitchFamily="18" charset="0"/>
              </a:rPr>
              <a:t>Engulfed – surrounded completely</a:t>
            </a:r>
          </a:p>
          <a:p>
            <a:pPr marL="457200" indent="-457200">
              <a:buFont typeface="+mj-lt"/>
              <a:buAutoNum type="arabicPeriod"/>
            </a:pPr>
            <a:r>
              <a:rPr lang="en-IN" dirty="0" smtClean="0">
                <a:latin typeface="Bookman Old Style" panose="02050604050505020204" pitchFamily="18" charset="0"/>
              </a:rPr>
              <a:t>Slopped- spilled</a:t>
            </a:r>
            <a:endParaRPr lang="en-IN" dirty="0">
              <a:latin typeface="Bookman Old Style" panose="02050604050505020204" pitchFamily="18" charset="0"/>
            </a:endParaRPr>
          </a:p>
        </p:txBody>
      </p:sp>
    </p:spTree>
    <p:extLst>
      <p:ext uri="{BB962C8B-B14F-4D97-AF65-F5344CB8AC3E}">
        <p14:creationId xmlns:p14="http://schemas.microsoft.com/office/powerpoint/2010/main" val="3750605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
  <TotalTime>449</TotalTime>
  <Words>1424</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Algerian</vt:lpstr>
      <vt:lpstr>Arial</vt:lpstr>
      <vt:lpstr>Bookman Old Style</vt:lpstr>
      <vt:lpstr>Century Gothic</vt:lpstr>
      <vt:lpstr>Vapor Trail</vt:lpstr>
      <vt:lpstr>The  triumph  of  surgery  -                              </vt:lpstr>
      <vt:lpstr>About the author</vt:lpstr>
      <vt:lpstr>Characters </vt:lpstr>
      <vt:lpstr>Synopsis of the chapter</vt:lpstr>
      <vt:lpstr>pg-1</vt:lpstr>
      <vt:lpstr>Pg-1 : explanation</vt:lpstr>
      <vt:lpstr>Pg-2</vt:lpstr>
      <vt:lpstr>explanation</vt:lpstr>
      <vt:lpstr>Pg-3</vt:lpstr>
      <vt:lpstr>explanation</vt:lpstr>
      <vt:lpstr>Pg-4</vt:lpstr>
      <vt:lpstr>explanation</vt:lpstr>
      <vt:lpstr>Pg-5&amp;6</vt:lpstr>
      <vt:lpstr>explanation</vt:lpstr>
      <vt:lpstr>Textual question s</vt:lpstr>
      <vt:lpstr>Extra question</vt:lpstr>
      <vt:lpstr>Long question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triumph  of  surgery  -</dc:title>
  <dc:creator>user</dc:creator>
  <cp:lastModifiedBy>user</cp:lastModifiedBy>
  <cp:revision>49</cp:revision>
  <dcterms:created xsi:type="dcterms:W3CDTF">2020-03-27T05:10:09Z</dcterms:created>
  <dcterms:modified xsi:type="dcterms:W3CDTF">2020-03-27T20:12:24Z</dcterms:modified>
</cp:coreProperties>
</file>